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lvl1pPr>
    <a:lvl2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lvl2pPr>
    <a:lvl3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lvl3pPr>
    <a:lvl4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lvl4pPr>
    <a:lvl5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lvl5pPr>
    <a:lvl6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lvl6pPr>
    <a:lvl7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lvl7pPr>
    <a:lvl8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lvl8pPr>
    <a:lvl9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0" name="Shape 130"/>
          <p:cNvSpPr/>
          <p:nvPr>
            <p:ph type="sldImg"/>
          </p:nvPr>
        </p:nvSpPr>
        <p:spPr>
          <a:xfrm>
            <a:off x="1143000" y="685800"/>
            <a:ext cx="4572000" cy="3429000"/>
          </a:xfrm>
          <a:prstGeom prst="rect">
            <a:avLst/>
          </a:prstGeom>
        </p:spPr>
        <p:txBody>
          <a:bodyPr/>
          <a:lstStyle/>
          <a:p>
            <a:pPr/>
          </a:p>
        </p:txBody>
      </p:sp>
      <p:sp>
        <p:nvSpPr>
          <p:cNvPr id="131" name="Shape 1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KOI-Education.com" TargetMode="External"/><Relationship Id="rId3" Type="http://schemas.openxmlformats.org/officeDocument/2006/relationships/image" Target="../media/image1.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KOI-Education.com" TargetMode="External"/><Relationship Id="rId3" Type="http://schemas.openxmlformats.org/officeDocument/2006/relationships/image" Target="../media/image1.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Default">
    <p:spTree>
      <p:nvGrpSpPr>
        <p:cNvPr id="1" name=""/>
        <p:cNvGrpSpPr/>
        <p:nvPr/>
      </p:nvGrpSpPr>
      <p:grpSpPr>
        <a:xfrm>
          <a:off x="0" y="0"/>
          <a:ext cx="0" cy="0"/>
          <a:chOff x="0" y="0"/>
          <a:chExt cx="0" cy="0"/>
        </a:xfrm>
      </p:grpSpPr>
      <p:sp>
        <p:nvSpPr>
          <p:cNvPr id="12" name="Shape 2"/>
          <p:cNvSpPr txBox="1"/>
          <p:nvPr/>
        </p:nvSpPr>
        <p:spPr>
          <a:xfrm>
            <a:off x="3236659" y="6369856"/>
            <a:ext cx="2670680" cy="2819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nSpc>
                <a:spcPct val="120000"/>
              </a:lnSpc>
              <a:defRPr sz="1200">
                <a:latin typeface="Lucida Grande"/>
                <a:ea typeface="Lucida Grande"/>
                <a:cs typeface="Lucida Grande"/>
                <a:sym typeface="Lucida Grande"/>
              </a:defRPr>
            </a:pPr>
            <a:r>
              <a:t>Case Study by </a:t>
            </a:r>
            <a:r>
              <a:rPr u="sng">
                <a:solidFill>
                  <a:srgbClr val="0000FF"/>
                </a:solidFill>
                <a:uFill>
                  <a:solidFill>
                    <a:srgbClr val="0000FF"/>
                  </a:solidFill>
                </a:uFill>
                <a:hlinkClick r:id="rId2" invalidUrl="" action="" tgtFrame="" tooltip="" history="1" highlightClick="0" endSnd="0"/>
              </a:rPr>
              <a:t>KOI-Education.com</a:t>
            </a:r>
            <a:r>
              <a:t> </a:t>
            </a:r>
          </a:p>
        </p:txBody>
      </p:sp>
      <p:pic>
        <p:nvPicPr>
          <p:cNvPr id="13" name="koi-logo-color.png" descr="koi-logo-color.png"/>
          <p:cNvPicPr>
            <a:picLocks noChangeAspect="1"/>
          </p:cNvPicPr>
          <p:nvPr/>
        </p:nvPicPr>
        <p:blipFill>
          <a:blip r:embed="rId3">
            <a:extLst/>
          </a:blip>
          <a:stretch>
            <a:fillRect/>
          </a:stretch>
        </p:blipFill>
        <p:spPr>
          <a:xfrm>
            <a:off x="125699" y="6036769"/>
            <a:ext cx="1052453" cy="640809"/>
          </a:xfrm>
          <a:prstGeom prst="rect">
            <a:avLst/>
          </a:prstGeom>
          <a:ln w="12700">
            <a:miter lim="400000"/>
          </a:ln>
        </p:spPr>
      </p:pic>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95" name="Title Text"/>
          <p:cNvSpPr txBox="1"/>
          <p:nvPr>
            <p:ph type="title"/>
          </p:nvPr>
        </p:nvSpPr>
        <p:spPr>
          <a:xfrm>
            <a:off x="889000" y="177800"/>
            <a:ext cx="7366000" cy="1714500"/>
          </a:xfrm>
          <a:prstGeom prst="rect">
            <a:avLst/>
          </a:prstGeom>
        </p:spPr>
        <p:txBody>
          <a:bodyPr anchor="ctr">
            <a:normAutofit fontScale="100000" lnSpcReduction="0"/>
          </a:bodyPr>
          <a:lstStyle/>
          <a:p>
            <a:pPr/>
            <a:r>
              <a:t>Title Text</a:t>
            </a:r>
          </a:p>
        </p:txBody>
      </p:sp>
      <p:sp>
        <p:nvSpPr>
          <p:cNvPr id="96" name="Body Level One…"/>
          <p:cNvSpPr txBox="1"/>
          <p:nvPr>
            <p:ph type="body" sz="half" idx="1"/>
          </p:nvPr>
        </p:nvSpPr>
        <p:spPr>
          <a:xfrm>
            <a:off x="889000" y="1943100"/>
            <a:ext cx="3543300" cy="4025900"/>
          </a:xfrm>
          <a:prstGeom prst="rect">
            <a:avLst/>
          </a:prstGeom>
        </p:spPr>
        <p:txBody>
          <a:bodyPr/>
          <a:lstStyle>
            <a:lvl1pPr marL="601662" indent="-385761">
              <a:spcBef>
                <a:spcPts val="2700"/>
              </a:spcBef>
              <a:defRPr sz="2000"/>
            </a:lvl1pPr>
            <a:lvl2pPr marL="987425" indent="-428625">
              <a:spcBef>
                <a:spcPts val="2700"/>
              </a:spcBef>
              <a:defRPr sz="2000"/>
            </a:lvl2pPr>
            <a:lvl3pPr marL="1330325" indent="-428625">
              <a:spcBef>
                <a:spcPts val="2700"/>
              </a:spcBef>
              <a:defRPr sz="2000"/>
            </a:lvl3pPr>
            <a:lvl4pPr marL="1685925" indent="-428625">
              <a:spcBef>
                <a:spcPts val="2700"/>
              </a:spcBef>
              <a:defRPr sz="2000"/>
            </a:lvl4pPr>
            <a:lvl5pPr marL="2028825" indent="-428625">
              <a:spcBef>
                <a:spcPts val="2700"/>
              </a:spcBef>
              <a:defRPr sz="2000"/>
            </a:lvl5pPr>
          </a:lstStyle>
          <a:p>
            <a:pPr/>
            <a:r>
              <a:t>Body Level One</a:t>
            </a:r>
          </a:p>
          <a:p>
            <a:pPr lvl="1"/>
            <a:r>
              <a:t>Body Level Two</a:t>
            </a:r>
          </a:p>
          <a:p>
            <a:pPr lvl="2"/>
            <a:r>
              <a:t>Body Level Three</a:t>
            </a:r>
          </a:p>
          <a:p>
            <a:pPr lvl="3"/>
            <a:r>
              <a:t>Body Level Four</a:t>
            </a:r>
          </a:p>
          <a:p>
            <a:pPr lvl="4"/>
            <a:r>
              <a:t>Body Level Five</a:t>
            </a:r>
          </a:p>
        </p:txBody>
      </p:sp>
      <p:sp>
        <p:nvSpPr>
          <p:cNvPr id="9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104" name="Title Text"/>
          <p:cNvSpPr txBox="1"/>
          <p:nvPr>
            <p:ph type="title"/>
          </p:nvPr>
        </p:nvSpPr>
        <p:spPr>
          <a:xfrm>
            <a:off x="889000" y="177800"/>
            <a:ext cx="7366000" cy="1714500"/>
          </a:xfrm>
          <a:prstGeom prst="rect">
            <a:avLst/>
          </a:prstGeom>
        </p:spPr>
        <p:txBody>
          <a:bodyPr anchor="ctr">
            <a:normAutofit fontScale="100000" lnSpcReduction="0"/>
          </a:bodyPr>
          <a:lstStyle/>
          <a:p>
            <a:pPr/>
            <a:r>
              <a:t>Title Text</a:t>
            </a:r>
          </a:p>
        </p:txBody>
      </p:sp>
      <p:sp>
        <p:nvSpPr>
          <p:cNvPr id="105" name="Body Level One…"/>
          <p:cNvSpPr txBox="1"/>
          <p:nvPr>
            <p:ph type="body" idx="1"/>
          </p:nvPr>
        </p:nvSpPr>
        <p:spPr>
          <a:xfrm>
            <a:off x="889000" y="1943100"/>
            <a:ext cx="7366000" cy="4025900"/>
          </a:xfrm>
          <a:prstGeom prst="rect">
            <a:avLst/>
          </a:prstGeom>
        </p:spPr>
        <p:txBody>
          <a:bodyPr anchor="t"/>
          <a:lstStyle>
            <a:lvl1pPr marL="601662" indent="-385761">
              <a:spcBef>
                <a:spcPts val="2700"/>
              </a:spcBef>
              <a:defRPr sz="2000"/>
            </a:lvl1pPr>
            <a:lvl2pPr marL="987425" indent="-428625">
              <a:spcBef>
                <a:spcPts val="2700"/>
              </a:spcBef>
              <a:defRPr sz="2000"/>
            </a:lvl2pPr>
            <a:lvl3pPr marL="1330325" indent="-428625">
              <a:spcBef>
                <a:spcPts val="2700"/>
              </a:spcBef>
              <a:defRPr sz="2000"/>
            </a:lvl3pPr>
            <a:lvl4pPr marL="1685925" indent="-428625">
              <a:spcBef>
                <a:spcPts val="2700"/>
              </a:spcBef>
              <a:defRPr sz="2000"/>
            </a:lvl4pPr>
            <a:lvl5pPr marL="2028825" indent="-428625">
              <a:spcBef>
                <a:spcPts val="2700"/>
              </a:spcBef>
              <a:defRPr sz="2000"/>
            </a:lvl5pPr>
          </a:lstStyle>
          <a:p>
            <a:pPr/>
            <a:r>
              <a:t>Body Level One</a:t>
            </a:r>
          </a:p>
          <a:p>
            <a:pPr lvl="1"/>
            <a:r>
              <a:t>Body Level Two</a:t>
            </a:r>
          </a:p>
          <a:p>
            <a:pPr lvl="2"/>
            <a:r>
              <a:t>Body Level Three</a:t>
            </a:r>
          </a:p>
          <a:p>
            <a:pPr lvl="3"/>
            <a:r>
              <a:t>Body Level Four</a:t>
            </a:r>
          </a:p>
          <a:p>
            <a:pPr lvl="4"/>
            <a:r>
              <a:t>Body Level Five</a:t>
            </a:r>
          </a:p>
        </p:txBody>
      </p:sp>
      <p:sp>
        <p:nvSpPr>
          <p:cNvPr id="10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113" name="Title Text"/>
          <p:cNvSpPr txBox="1"/>
          <p:nvPr>
            <p:ph type="title"/>
          </p:nvPr>
        </p:nvSpPr>
        <p:spPr>
          <a:xfrm>
            <a:off x="889000" y="177800"/>
            <a:ext cx="7366000" cy="1714500"/>
          </a:xfrm>
          <a:prstGeom prst="rect">
            <a:avLst/>
          </a:prstGeom>
        </p:spPr>
        <p:txBody>
          <a:bodyPr anchor="ctr">
            <a:normAutofit fontScale="100000" lnSpcReduction="0"/>
          </a:bodyPr>
          <a:lstStyle/>
          <a:p>
            <a:pPr/>
            <a:r>
              <a:t>Title Text</a:t>
            </a:r>
          </a:p>
        </p:txBody>
      </p:sp>
      <p:sp>
        <p:nvSpPr>
          <p:cNvPr id="114" name="Body Level One…"/>
          <p:cNvSpPr txBox="1"/>
          <p:nvPr>
            <p:ph type="body" sz="quarter" idx="1"/>
          </p:nvPr>
        </p:nvSpPr>
        <p:spPr>
          <a:xfrm>
            <a:off x="5461000" y="1943100"/>
            <a:ext cx="2794000" cy="4025900"/>
          </a:xfrm>
          <a:prstGeom prst="rect">
            <a:avLst/>
          </a:prstGeom>
        </p:spPr>
        <p:txBody>
          <a:bodyPr/>
          <a:lstStyle>
            <a:lvl1pPr marL="601662" indent="-385761">
              <a:spcBef>
                <a:spcPts val="2700"/>
              </a:spcBef>
              <a:defRPr sz="2000"/>
            </a:lvl1pPr>
            <a:lvl2pPr marL="987425" indent="-428625">
              <a:spcBef>
                <a:spcPts val="2700"/>
              </a:spcBef>
              <a:defRPr sz="2000"/>
            </a:lvl2pPr>
            <a:lvl3pPr marL="1330325" indent="-428625">
              <a:spcBef>
                <a:spcPts val="2700"/>
              </a:spcBef>
              <a:defRPr sz="2000"/>
            </a:lvl3pPr>
            <a:lvl4pPr marL="1685925" indent="-428625">
              <a:spcBef>
                <a:spcPts val="2700"/>
              </a:spcBef>
              <a:defRPr sz="2000"/>
            </a:lvl4pPr>
            <a:lvl5pPr marL="2028825" indent="-428625">
              <a:spcBef>
                <a:spcPts val="2700"/>
              </a:spcBef>
              <a:defRPr sz="2000"/>
            </a:lvl5pPr>
          </a:lstStyle>
          <a:p>
            <a:pPr/>
            <a:r>
              <a:t>Body Level One</a:t>
            </a:r>
          </a:p>
          <a:p>
            <a:pPr lvl="1"/>
            <a:r>
              <a:t>Body Level Two</a:t>
            </a:r>
          </a:p>
          <a:p>
            <a:pPr lvl="2"/>
            <a:r>
              <a:t>Body Level Three</a:t>
            </a:r>
          </a:p>
          <a:p>
            <a:pPr lvl="3"/>
            <a:r>
              <a:t>Body Level Four</a:t>
            </a:r>
          </a:p>
          <a:p>
            <a:pPr lvl="4"/>
            <a:r>
              <a:t>Body Level Five</a:t>
            </a:r>
          </a:p>
        </p:txBody>
      </p:sp>
      <p:sp>
        <p:nvSpPr>
          <p:cNvPr id="11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122" name="Title Text"/>
          <p:cNvSpPr txBox="1"/>
          <p:nvPr>
            <p:ph type="title"/>
          </p:nvPr>
        </p:nvSpPr>
        <p:spPr>
          <a:xfrm>
            <a:off x="889000" y="177800"/>
            <a:ext cx="7366000" cy="1714500"/>
          </a:xfrm>
          <a:prstGeom prst="rect">
            <a:avLst/>
          </a:prstGeom>
        </p:spPr>
        <p:txBody>
          <a:bodyPr anchor="ctr">
            <a:normAutofit fontScale="100000" lnSpcReduction="0"/>
          </a:bodyPr>
          <a:lstStyle/>
          <a:p>
            <a:pPr/>
            <a:r>
              <a:t>Title Text</a:t>
            </a:r>
          </a:p>
        </p:txBody>
      </p:sp>
      <p:sp>
        <p:nvSpPr>
          <p:cNvPr id="123" name="Body Level One…"/>
          <p:cNvSpPr txBox="1"/>
          <p:nvPr>
            <p:ph type="body" sz="half" idx="1"/>
          </p:nvPr>
        </p:nvSpPr>
        <p:spPr>
          <a:xfrm>
            <a:off x="889000" y="1943100"/>
            <a:ext cx="3543300" cy="4025900"/>
          </a:xfrm>
          <a:prstGeom prst="rect">
            <a:avLst/>
          </a:prstGeom>
        </p:spPr>
        <p:txBody>
          <a:bodyPr/>
          <a:lstStyle>
            <a:lvl1pPr marL="601662" indent="-385761">
              <a:spcBef>
                <a:spcPts val="2700"/>
              </a:spcBef>
              <a:defRPr sz="2000"/>
            </a:lvl1pPr>
            <a:lvl2pPr marL="987425" indent="-428625">
              <a:spcBef>
                <a:spcPts val="2700"/>
              </a:spcBef>
              <a:defRPr sz="2000"/>
            </a:lvl2pPr>
            <a:lvl3pPr marL="1330325" indent="-428625">
              <a:spcBef>
                <a:spcPts val="2700"/>
              </a:spcBef>
              <a:defRPr sz="2000"/>
            </a:lvl3pPr>
            <a:lvl4pPr marL="1685925" indent="-428625">
              <a:spcBef>
                <a:spcPts val="2700"/>
              </a:spcBef>
              <a:defRPr sz="2000"/>
            </a:lvl4pPr>
            <a:lvl5pPr marL="2028825" indent="-428625">
              <a:spcBef>
                <a:spcPts val="2700"/>
              </a:spcBef>
              <a:defRPr sz="2000"/>
            </a:lvl5pPr>
          </a:lstStyle>
          <a:p>
            <a:pPr/>
            <a:r>
              <a:t>Body Level One</a:t>
            </a:r>
          </a:p>
          <a:p>
            <a:pPr lvl="1"/>
            <a:r>
              <a:t>Body Level Two</a:t>
            </a:r>
          </a:p>
          <a:p>
            <a:pPr lvl="2"/>
            <a:r>
              <a:t>Body Level Three</a:t>
            </a:r>
          </a:p>
          <a:p>
            <a:pPr lvl="3"/>
            <a:r>
              <a:t>Body Level Four</a:t>
            </a:r>
          </a:p>
          <a:p>
            <a:pPr lvl="4"/>
            <a:r>
              <a:t>Body Level Five</a:t>
            </a:r>
          </a:p>
        </p:txBody>
      </p:sp>
      <p:sp>
        <p:nvSpPr>
          <p:cNvPr id="1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21" name="Shape 2"/>
          <p:cNvSpPr txBox="1"/>
          <p:nvPr/>
        </p:nvSpPr>
        <p:spPr>
          <a:xfrm>
            <a:off x="3236659" y="6369856"/>
            <a:ext cx="2670680" cy="2819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nSpc>
                <a:spcPct val="120000"/>
              </a:lnSpc>
              <a:defRPr sz="1200">
                <a:latin typeface="Lucida Grande"/>
                <a:ea typeface="Lucida Grande"/>
                <a:cs typeface="Lucida Grande"/>
                <a:sym typeface="Lucida Grande"/>
              </a:defRPr>
            </a:pPr>
            <a:r>
              <a:t>Case Study by </a:t>
            </a:r>
            <a:r>
              <a:rPr u="sng">
                <a:solidFill>
                  <a:srgbClr val="0000FF"/>
                </a:solidFill>
                <a:uFill>
                  <a:solidFill>
                    <a:srgbClr val="0000FF"/>
                  </a:solidFill>
                </a:uFill>
                <a:hlinkClick r:id="rId2" invalidUrl="" action="" tgtFrame="" tooltip="" history="1" highlightClick="0" endSnd="0"/>
              </a:rPr>
              <a:t>KOI-Education.com</a:t>
            </a:r>
            <a:r>
              <a:t> </a:t>
            </a:r>
          </a:p>
        </p:txBody>
      </p:sp>
      <p:pic>
        <p:nvPicPr>
          <p:cNvPr id="22" name="koi-logo-color.png" descr="koi-logo-color.png"/>
          <p:cNvPicPr>
            <a:picLocks noChangeAspect="1"/>
          </p:cNvPicPr>
          <p:nvPr/>
        </p:nvPicPr>
        <p:blipFill>
          <a:blip r:embed="rId3">
            <a:extLst/>
          </a:blip>
          <a:stretch>
            <a:fillRect/>
          </a:stretch>
        </p:blipFill>
        <p:spPr>
          <a:xfrm>
            <a:off x="125699" y="6036769"/>
            <a:ext cx="1052453" cy="640809"/>
          </a:xfrm>
          <a:prstGeom prst="rect">
            <a:avLst/>
          </a:prstGeom>
          <a:ln w="12700">
            <a:miter lim="400000"/>
          </a:ln>
        </p:spPr>
      </p:pic>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30" name="Title Text"/>
          <p:cNvSpPr txBox="1"/>
          <p:nvPr>
            <p:ph type="title"/>
          </p:nvPr>
        </p:nvSpPr>
        <p:spPr>
          <a:xfrm>
            <a:off x="889000" y="2095500"/>
            <a:ext cx="7366000" cy="2679700"/>
          </a:xfrm>
          <a:prstGeom prst="rect">
            <a:avLst/>
          </a:prstGeom>
        </p:spPr>
        <p:txBody>
          <a:bodyPr anchor="ctr">
            <a:normAutofit fontScale="100000" lnSpcReduction="0"/>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46" name="Title Text"/>
          <p:cNvSpPr txBox="1"/>
          <p:nvPr>
            <p:ph type="title"/>
          </p:nvPr>
        </p:nvSpPr>
        <p:spPr>
          <a:xfrm>
            <a:off x="889000" y="5181600"/>
            <a:ext cx="7366000" cy="1206500"/>
          </a:xfrm>
          <a:prstGeom prst="rect">
            <a:avLst/>
          </a:prstGeom>
        </p:spPr>
        <p:txBody>
          <a:bodyPr anchor="ctr">
            <a:normAutofit fontScale="100000" lnSpcReduction="0"/>
          </a:bodyPr>
          <a:lstStyle/>
          <a:p>
            <a:pPr/>
            <a:r>
              <a:t>Title Text</a:t>
            </a:r>
          </a:p>
        </p:txBody>
      </p:sp>
      <p:sp>
        <p:nvSpPr>
          <p:cNvPr id="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54" name="Title Text"/>
          <p:cNvSpPr txBox="1"/>
          <p:nvPr>
            <p:ph type="title"/>
          </p:nvPr>
        </p:nvSpPr>
        <p:spPr>
          <a:xfrm>
            <a:off x="889000" y="5181600"/>
            <a:ext cx="7366000" cy="1206500"/>
          </a:xfrm>
          <a:prstGeom prst="rect">
            <a:avLst/>
          </a:prstGeom>
        </p:spPr>
        <p:txBody>
          <a:bodyPr anchor="ctr">
            <a:normAutofit fontScale="100000" lnSpcReduction="0"/>
          </a:bodyPr>
          <a:lstStyle/>
          <a:p>
            <a:pPr/>
            <a:r>
              <a:t>Title Text</a:t>
            </a:r>
          </a:p>
        </p:txBody>
      </p:sp>
      <p:sp>
        <p:nvSpPr>
          <p:cNvPr id="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62" name="Body Level One…"/>
          <p:cNvSpPr txBox="1"/>
          <p:nvPr>
            <p:ph type="body" sz="quarter" idx="1"/>
          </p:nvPr>
        </p:nvSpPr>
        <p:spPr>
          <a:xfrm>
            <a:off x="444500" y="3378200"/>
            <a:ext cx="4127500" cy="2324100"/>
          </a:xfrm>
          <a:prstGeom prst="rect">
            <a:avLst/>
          </a:prstGeom>
        </p:spPr>
        <p:txBody>
          <a:bodyPr anchor="t"/>
          <a:lstStyle>
            <a:lvl1pPr marL="342900" indent="-342900" algn="ctr">
              <a:spcBef>
                <a:spcPts val="0"/>
              </a:spcBef>
              <a:buSzTx/>
              <a:buFontTx/>
              <a:buNone/>
              <a:defRPr sz="2200"/>
            </a:lvl1pPr>
            <a:lvl2pPr marL="342900" indent="0" algn="ctr">
              <a:spcBef>
                <a:spcPts val="0"/>
              </a:spcBef>
              <a:buSzTx/>
              <a:buFontTx/>
              <a:buNone/>
              <a:defRPr sz="2200"/>
            </a:lvl2pPr>
            <a:lvl3pPr marL="342900" indent="0" algn="ctr">
              <a:spcBef>
                <a:spcPts val="0"/>
              </a:spcBef>
              <a:buSzTx/>
              <a:buFontTx/>
              <a:buNone/>
              <a:defRPr sz="2200"/>
            </a:lvl3pPr>
            <a:lvl4pPr marL="342900" indent="0" algn="ctr">
              <a:spcBef>
                <a:spcPts val="0"/>
              </a:spcBef>
              <a:buSzTx/>
              <a:buFontTx/>
              <a:buNone/>
              <a:defRPr sz="2200"/>
            </a:lvl4pPr>
            <a:lvl5pPr marL="342900" indent="0" algn="ctr">
              <a:spcBef>
                <a:spcPts val="0"/>
              </a:spcBef>
              <a:buSzTx/>
              <a:buFontTx/>
              <a:buNone/>
              <a:defRPr sz="2200"/>
            </a:lvl5pPr>
          </a:lstStyle>
          <a:p>
            <a:pPr/>
            <a:r>
              <a:t>Body Level One</a:t>
            </a:r>
          </a:p>
          <a:p>
            <a:pPr lvl="1"/>
            <a:r>
              <a:t>Body Level Two</a:t>
            </a:r>
          </a:p>
          <a:p>
            <a:pPr lvl="2"/>
            <a:r>
              <a:t>Body Level Three</a:t>
            </a:r>
          </a:p>
          <a:p>
            <a:pPr lvl="3"/>
            <a:r>
              <a:t>Body Level Four</a:t>
            </a:r>
          </a:p>
          <a:p>
            <a:pPr lvl="4"/>
            <a:r>
              <a:t>Body Level Five</a:t>
            </a:r>
          </a:p>
        </p:txBody>
      </p:sp>
      <p:sp>
        <p:nvSpPr>
          <p:cNvPr id="63" name="Title Text"/>
          <p:cNvSpPr txBox="1"/>
          <p:nvPr>
            <p:ph type="title"/>
          </p:nvPr>
        </p:nvSpPr>
        <p:spPr>
          <a:xfrm>
            <a:off x="444500" y="990600"/>
            <a:ext cx="4127500" cy="2324100"/>
          </a:xfrm>
          <a:prstGeom prst="rect">
            <a:avLst/>
          </a:prstGeom>
        </p:spPr>
        <p:txBody>
          <a:bodyPr>
            <a:normAutofit fontScale="100000" lnSpcReduction="0"/>
          </a:bodyPr>
          <a:lstStyle>
            <a:lvl1pPr>
              <a:defRPr sz="4800"/>
            </a:lvl1pPr>
          </a:lstStyle>
          <a:p>
            <a:pPr/>
            <a:r>
              <a:t>Title Text</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71" name="Body Level One…"/>
          <p:cNvSpPr txBox="1"/>
          <p:nvPr>
            <p:ph type="body" sz="quarter" idx="1"/>
          </p:nvPr>
        </p:nvSpPr>
        <p:spPr>
          <a:xfrm>
            <a:off x="444500" y="3378200"/>
            <a:ext cx="4127500" cy="2324100"/>
          </a:xfrm>
          <a:prstGeom prst="rect">
            <a:avLst/>
          </a:prstGeom>
        </p:spPr>
        <p:txBody>
          <a:bodyPr anchor="t"/>
          <a:lstStyle>
            <a:lvl1pPr marL="342900" indent="-342900" algn="ctr">
              <a:spcBef>
                <a:spcPts val="0"/>
              </a:spcBef>
              <a:buSzTx/>
              <a:buFontTx/>
              <a:buNone/>
              <a:defRPr sz="2200"/>
            </a:lvl1pPr>
            <a:lvl2pPr marL="342900" indent="0" algn="ctr">
              <a:spcBef>
                <a:spcPts val="0"/>
              </a:spcBef>
              <a:buSzTx/>
              <a:buFontTx/>
              <a:buNone/>
              <a:defRPr sz="2200"/>
            </a:lvl2pPr>
            <a:lvl3pPr marL="342900" indent="0" algn="ctr">
              <a:spcBef>
                <a:spcPts val="0"/>
              </a:spcBef>
              <a:buSzTx/>
              <a:buFontTx/>
              <a:buNone/>
              <a:defRPr sz="2200"/>
            </a:lvl3pPr>
            <a:lvl4pPr marL="342900" indent="0" algn="ctr">
              <a:spcBef>
                <a:spcPts val="0"/>
              </a:spcBef>
              <a:buSzTx/>
              <a:buFontTx/>
              <a:buNone/>
              <a:defRPr sz="2200"/>
            </a:lvl4pPr>
            <a:lvl5pPr marL="342900" indent="0" algn="ctr">
              <a:spcBef>
                <a:spcPts val="0"/>
              </a:spcBef>
              <a:buSzTx/>
              <a:buFontTx/>
              <a:buNone/>
              <a:defRPr sz="2200"/>
            </a:lvl5pPr>
          </a:lstStyle>
          <a:p>
            <a:pPr/>
            <a:r>
              <a:t>Body Level One</a:t>
            </a:r>
          </a:p>
          <a:p>
            <a:pPr lvl="1"/>
            <a:r>
              <a:t>Body Level Two</a:t>
            </a:r>
          </a:p>
          <a:p>
            <a:pPr lvl="2"/>
            <a:r>
              <a:t>Body Level Three</a:t>
            </a:r>
          </a:p>
          <a:p>
            <a:pPr lvl="3"/>
            <a:r>
              <a:t>Body Level Four</a:t>
            </a:r>
          </a:p>
          <a:p>
            <a:pPr lvl="4"/>
            <a:r>
              <a:t>Body Level Five</a:t>
            </a:r>
          </a:p>
        </p:txBody>
      </p:sp>
      <p:sp>
        <p:nvSpPr>
          <p:cNvPr id="72" name="Title Text"/>
          <p:cNvSpPr txBox="1"/>
          <p:nvPr>
            <p:ph type="title"/>
          </p:nvPr>
        </p:nvSpPr>
        <p:spPr>
          <a:xfrm>
            <a:off x="444500" y="990600"/>
            <a:ext cx="4127500" cy="2324100"/>
          </a:xfrm>
          <a:prstGeom prst="rect">
            <a:avLst/>
          </a:prstGeom>
        </p:spPr>
        <p:txBody>
          <a:bodyPr>
            <a:normAutofit fontScale="100000" lnSpcReduction="0"/>
          </a:bodyPr>
          <a:lstStyle>
            <a:lvl1pPr>
              <a:defRPr sz="4800"/>
            </a:lvl1pPr>
          </a:lstStyle>
          <a:p>
            <a:pPr/>
            <a:r>
              <a:t>Title Text</a:t>
            </a:r>
          </a:p>
        </p:txBody>
      </p:sp>
      <p:sp>
        <p:nvSpPr>
          <p:cNvPr id="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sp>
        <p:nvSpPr>
          <p:cNvPr id="80" name="Title Text"/>
          <p:cNvSpPr txBox="1"/>
          <p:nvPr>
            <p:ph type="title"/>
          </p:nvPr>
        </p:nvSpPr>
        <p:spPr>
          <a:xfrm>
            <a:off x="889000" y="177800"/>
            <a:ext cx="7366000" cy="1714500"/>
          </a:xfrm>
          <a:prstGeom prst="rect">
            <a:avLst/>
          </a:prstGeom>
        </p:spPr>
        <p:txBody>
          <a:bodyPr anchor="ctr">
            <a:normAutofit fontScale="100000" lnSpcReduction="0"/>
          </a:bodyPr>
          <a:lstStyle/>
          <a:p>
            <a:pPr/>
            <a:r>
              <a:t>Title Text</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hyperlink" Target="http://KOI-Education.com" TargetMode="External"/><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p:nvPr>
        </p:nvSpPr>
        <p:spPr>
          <a:xfrm>
            <a:off x="889000" y="889000"/>
            <a:ext cx="7366000" cy="5080000"/>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 name="Shape 36"/>
          <p:cNvSpPr txBox="1"/>
          <p:nvPr/>
        </p:nvSpPr>
        <p:spPr>
          <a:xfrm>
            <a:off x="3236659" y="6107429"/>
            <a:ext cx="2670680" cy="2819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nSpc>
                <a:spcPct val="120000"/>
              </a:lnSpc>
              <a:defRPr sz="1200">
                <a:latin typeface="Lucida Grande"/>
                <a:ea typeface="Lucida Grande"/>
                <a:cs typeface="Lucida Grande"/>
                <a:sym typeface="Lucida Grande"/>
              </a:defRPr>
            </a:pPr>
            <a:r>
              <a:t>Case Study by </a:t>
            </a:r>
            <a:r>
              <a:rPr u="sng">
                <a:solidFill>
                  <a:srgbClr val="0000FF"/>
                </a:solidFill>
                <a:uFill>
                  <a:solidFill>
                    <a:srgbClr val="0000FF"/>
                  </a:solidFill>
                </a:uFill>
                <a:hlinkClick r:id="rId2" invalidUrl="" action="" tgtFrame="" tooltip="" history="1" highlightClick="0" endSnd="0"/>
              </a:rPr>
              <a:t>KOI-Education.com</a:t>
            </a:r>
            <a:r>
              <a:t> </a:t>
            </a:r>
          </a:p>
        </p:txBody>
      </p:sp>
      <p:sp>
        <p:nvSpPr>
          <p:cNvPr id="4" name="Title Text"/>
          <p:cNvSpPr txBox="1"/>
          <p:nvPr>
            <p:ph type="title"/>
          </p:nvPr>
        </p:nvSpPr>
        <p:spPr>
          <a:xfrm>
            <a:off x="1370012" y="1371600"/>
            <a:ext cx="7315201" cy="465138"/>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b"/>
          <a:lstStyle/>
          <a:p>
            <a:pPr/>
            <a:r>
              <a:t>Title Text</a:t>
            </a:r>
          </a:p>
        </p:txBody>
      </p:sp>
      <p:sp>
        <p:nvSpPr>
          <p:cNvPr id="5" name="Slide Number"/>
          <p:cNvSpPr txBox="1"/>
          <p:nvPr>
            <p:ph type="sldNum" sz="quarter" idx="2"/>
          </p:nvPr>
        </p:nvSpPr>
        <p:spPr>
          <a:xfrm>
            <a:off x="6296661" y="6221731"/>
            <a:ext cx="256539" cy="269239"/>
          </a:xfrm>
          <a:prstGeom prst="rect">
            <a:avLst/>
          </a:prstGeom>
          <a:ln w="12700">
            <a:miter lim="400000"/>
          </a:ln>
        </p:spPr>
        <p:txBody>
          <a:bodyPr wrap="none" lIns="45718" tIns="45718" rIns="45718" bIns="45718" anchor="ctr">
            <a:spAutoFit/>
          </a:bodyPr>
          <a:lstStyle>
            <a:lvl1pPr algn="r">
              <a:defRPr sz="1200">
                <a:latin typeface="Gill Sans"/>
                <a:ea typeface="Gill Sans"/>
                <a:cs typeface="Gill Sans"/>
                <a:sym typeface="Gill Sans"/>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5600" u="none">
          <a:ln>
            <a:noFill/>
          </a:ln>
          <a:solidFill>
            <a:srgbClr val="000000"/>
          </a:solidFill>
          <a:uFillTx/>
          <a:latin typeface="Gill Sans"/>
          <a:ea typeface="Gill Sans"/>
          <a:cs typeface="Gill Sans"/>
          <a:sym typeface="Gill Sans"/>
        </a:defRPr>
      </a:lvl1pPr>
      <a:lvl2pPr marL="0" marR="0" indent="0" algn="ctr" defTabSz="914400" rtl="0" latinLnBrk="0">
        <a:lnSpc>
          <a:spcPct val="100000"/>
        </a:lnSpc>
        <a:spcBef>
          <a:spcPts val="0"/>
        </a:spcBef>
        <a:spcAft>
          <a:spcPts val="0"/>
        </a:spcAft>
        <a:buClrTx/>
        <a:buSzTx/>
        <a:buFontTx/>
        <a:buNone/>
        <a:tabLst/>
        <a:defRPr b="0" baseline="0" cap="none" i="0" spc="0" strike="noStrike" sz="5600" u="none">
          <a:ln>
            <a:noFill/>
          </a:ln>
          <a:solidFill>
            <a:srgbClr val="000000"/>
          </a:solidFill>
          <a:uFillTx/>
          <a:latin typeface="Gill Sans"/>
          <a:ea typeface="Gill Sans"/>
          <a:cs typeface="Gill Sans"/>
          <a:sym typeface="Gill Sans"/>
        </a:defRPr>
      </a:lvl2pPr>
      <a:lvl3pPr marL="0" marR="0" indent="0" algn="ctr" defTabSz="914400" rtl="0" latinLnBrk="0">
        <a:lnSpc>
          <a:spcPct val="100000"/>
        </a:lnSpc>
        <a:spcBef>
          <a:spcPts val="0"/>
        </a:spcBef>
        <a:spcAft>
          <a:spcPts val="0"/>
        </a:spcAft>
        <a:buClrTx/>
        <a:buSzTx/>
        <a:buFontTx/>
        <a:buNone/>
        <a:tabLst/>
        <a:defRPr b="0" baseline="0" cap="none" i="0" spc="0" strike="noStrike" sz="5600" u="none">
          <a:ln>
            <a:noFill/>
          </a:ln>
          <a:solidFill>
            <a:srgbClr val="000000"/>
          </a:solidFill>
          <a:uFillTx/>
          <a:latin typeface="Gill Sans"/>
          <a:ea typeface="Gill Sans"/>
          <a:cs typeface="Gill Sans"/>
          <a:sym typeface="Gill Sans"/>
        </a:defRPr>
      </a:lvl3pPr>
      <a:lvl4pPr marL="0" marR="0" indent="0" algn="ctr" defTabSz="914400" rtl="0" latinLnBrk="0">
        <a:lnSpc>
          <a:spcPct val="100000"/>
        </a:lnSpc>
        <a:spcBef>
          <a:spcPts val="0"/>
        </a:spcBef>
        <a:spcAft>
          <a:spcPts val="0"/>
        </a:spcAft>
        <a:buClrTx/>
        <a:buSzTx/>
        <a:buFontTx/>
        <a:buNone/>
        <a:tabLst/>
        <a:defRPr b="0" baseline="0" cap="none" i="0" spc="0" strike="noStrike" sz="5600" u="none">
          <a:ln>
            <a:noFill/>
          </a:ln>
          <a:solidFill>
            <a:srgbClr val="000000"/>
          </a:solidFill>
          <a:uFillTx/>
          <a:latin typeface="Gill Sans"/>
          <a:ea typeface="Gill Sans"/>
          <a:cs typeface="Gill Sans"/>
          <a:sym typeface="Gill Sans"/>
        </a:defRPr>
      </a:lvl4pPr>
      <a:lvl5pPr marL="0" marR="0" indent="0" algn="ctr" defTabSz="914400" rtl="0" latinLnBrk="0">
        <a:lnSpc>
          <a:spcPct val="100000"/>
        </a:lnSpc>
        <a:spcBef>
          <a:spcPts val="0"/>
        </a:spcBef>
        <a:spcAft>
          <a:spcPts val="0"/>
        </a:spcAft>
        <a:buClrTx/>
        <a:buSzTx/>
        <a:buFontTx/>
        <a:buNone/>
        <a:tabLst/>
        <a:defRPr b="0" baseline="0" cap="none" i="0" spc="0" strike="noStrike" sz="5600" u="none">
          <a:ln>
            <a:noFill/>
          </a:ln>
          <a:solidFill>
            <a:srgbClr val="000000"/>
          </a:solidFill>
          <a:uFillTx/>
          <a:latin typeface="Gill Sans"/>
          <a:ea typeface="Gill Sans"/>
          <a:cs typeface="Gill Sans"/>
          <a:sym typeface="Gill Sans"/>
        </a:defRPr>
      </a:lvl5pPr>
      <a:lvl6pPr marL="0" marR="0" indent="0" algn="ctr" defTabSz="914400" rtl="0" latinLnBrk="0">
        <a:lnSpc>
          <a:spcPct val="100000"/>
        </a:lnSpc>
        <a:spcBef>
          <a:spcPts val="0"/>
        </a:spcBef>
        <a:spcAft>
          <a:spcPts val="0"/>
        </a:spcAft>
        <a:buClrTx/>
        <a:buSzTx/>
        <a:buFontTx/>
        <a:buNone/>
        <a:tabLst/>
        <a:defRPr b="0" baseline="0" cap="none" i="0" spc="0" strike="noStrike" sz="5600" u="none">
          <a:ln>
            <a:noFill/>
          </a:ln>
          <a:solidFill>
            <a:srgbClr val="000000"/>
          </a:solidFill>
          <a:uFillTx/>
          <a:latin typeface="Gill Sans"/>
          <a:ea typeface="Gill Sans"/>
          <a:cs typeface="Gill Sans"/>
          <a:sym typeface="Gill Sans"/>
        </a:defRPr>
      </a:lvl6pPr>
      <a:lvl7pPr marL="0" marR="0" indent="0" algn="ctr" defTabSz="914400" rtl="0" latinLnBrk="0">
        <a:lnSpc>
          <a:spcPct val="100000"/>
        </a:lnSpc>
        <a:spcBef>
          <a:spcPts val="0"/>
        </a:spcBef>
        <a:spcAft>
          <a:spcPts val="0"/>
        </a:spcAft>
        <a:buClrTx/>
        <a:buSzTx/>
        <a:buFontTx/>
        <a:buNone/>
        <a:tabLst/>
        <a:defRPr b="0" baseline="0" cap="none" i="0" spc="0" strike="noStrike" sz="5600" u="none">
          <a:ln>
            <a:noFill/>
          </a:ln>
          <a:solidFill>
            <a:srgbClr val="000000"/>
          </a:solidFill>
          <a:uFillTx/>
          <a:latin typeface="Gill Sans"/>
          <a:ea typeface="Gill Sans"/>
          <a:cs typeface="Gill Sans"/>
          <a:sym typeface="Gill Sans"/>
        </a:defRPr>
      </a:lvl7pPr>
      <a:lvl8pPr marL="0" marR="0" indent="0" algn="ctr" defTabSz="914400" rtl="0" latinLnBrk="0">
        <a:lnSpc>
          <a:spcPct val="100000"/>
        </a:lnSpc>
        <a:spcBef>
          <a:spcPts val="0"/>
        </a:spcBef>
        <a:spcAft>
          <a:spcPts val="0"/>
        </a:spcAft>
        <a:buClrTx/>
        <a:buSzTx/>
        <a:buFontTx/>
        <a:buNone/>
        <a:tabLst/>
        <a:defRPr b="0" baseline="0" cap="none" i="0" spc="0" strike="noStrike" sz="5600" u="none">
          <a:ln>
            <a:noFill/>
          </a:ln>
          <a:solidFill>
            <a:srgbClr val="000000"/>
          </a:solidFill>
          <a:uFillTx/>
          <a:latin typeface="Gill Sans"/>
          <a:ea typeface="Gill Sans"/>
          <a:cs typeface="Gill Sans"/>
          <a:sym typeface="Gill Sans"/>
        </a:defRPr>
      </a:lvl8pPr>
      <a:lvl9pPr marL="0" marR="0" indent="0" algn="ctr" defTabSz="914400" rtl="0" latinLnBrk="0">
        <a:lnSpc>
          <a:spcPct val="100000"/>
        </a:lnSpc>
        <a:spcBef>
          <a:spcPts val="0"/>
        </a:spcBef>
        <a:spcAft>
          <a:spcPts val="0"/>
        </a:spcAft>
        <a:buClrTx/>
        <a:buSzTx/>
        <a:buFontTx/>
        <a:buNone/>
        <a:tabLst/>
        <a:defRPr b="0" baseline="0" cap="none" i="0" spc="0" strike="noStrike" sz="5600" u="none">
          <a:ln>
            <a:noFill/>
          </a:ln>
          <a:solidFill>
            <a:srgbClr val="000000"/>
          </a:solidFill>
          <a:uFillTx/>
          <a:latin typeface="Gill Sans"/>
          <a:ea typeface="Gill Sans"/>
          <a:cs typeface="Gill Sans"/>
          <a:sym typeface="Gill Sans"/>
        </a:defRPr>
      </a:lvl9pPr>
    </p:titleStyle>
    <p:bodyStyle>
      <a:lvl1pPr marL="660400" marR="0" indent="-444500" algn="l" defTabSz="914400" rtl="0" latinLnBrk="0">
        <a:lnSpc>
          <a:spcPct val="100000"/>
        </a:lnSpc>
        <a:spcBef>
          <a:spcPts val="3300"/>
        </a:spcBef>
        <a:spcAft>
          <a:spcPts val="0"/>
        </a:spcAft>
        <a:buClrTx/>
        <a:buSzPct val="171000"/>
        <a:buFont typeface="Gill Sans"/>
        <a:buChar char="•"/>
        <a:tabLst/>
        <a:defRPr b="0" baseline="0" cap="none" i="0" spc="0" strike="noStrike" sz="2800" u="none">
          <a:ln>
            <a:noFill/>
          </a:ln>
          <a:solidFill>
            <a:srgbClr val="000000"/>
          </a:solidFill>
          <a:uFillTx/>
          <a:latin typeface="Gill Sans"/>
          <a:ea typeface="Gill Sans"/>
          <a:cs typeface="Gill Sans"/>
          <a:sym typeface="Gill Sans"/>
        </a:defRPr>
      </a:lvl1pPr>
      <a:lvl2pPr marL="1250244" marR="0" indent="-691443" algn="l" defTabSz="914400" rtl="0" latinLnBrk="0">
        <a:lnSpc>
          <a:spcPct val="100000"/>
        </a:lnSpc>
        <a:spcBef>
          <a:spcPts val="3300"/>
        </a:spcBef>
        <a:spcAft>
          <a:spcPts val="0"/>
        </a:spcAft>
        <a:buClrTx/>
        <a:buSzPct val="171000"/>
        <a:buFont typeface="Gill Sans"/>
        <a:buChar char="•"/>
        <a:tabLst/>
        <a:defRPr b="0" baseline="0" cap="none" i="0" spc="0" strike="noStrike" sz="2800" u="none">
          <a:ln>
            <a:noFill/>
          </a:ln>
          <a:solidFill>
            <a:srgbClr val="000000"/>
          </a:solidFill>
          <a:uFillTx/>
          <a:latin typeface="Gill Sans"/>
          <a:ea typeface="Gill Sans"/>
          <a:cs typeface="Gill Sans"/>
          <a:sym typeface="Gill Sans"/>
        </a:defRPr>
      </a:lvl2pPr>
      <a:lvl3pPr marL="1593144" marR="0" indent="-691444" algn="l" defTabSz="914400" rtl="0" latinLnBrk="0">
        <a:lnSpc>
          <a:spcPct val="100000"/>
        </a:lnSpc>
        <a:spcBef>
          <a:spcPts val="3300"/>
        </a:spcBef>
        <a:spcAft>
          <a:spcPts val="0"/>
        </a:spcAft>
        <a:buClrTx/>
        <a:buSzPct val="171000"/>
        <a:buFont typeface="Gill Sans"/>
        <a:buChar char="•"/>
        <a:tabLst/>
        <a:defRPr b="0" baseline="0" cap="none" i="0" spc="0" strike="noStrike" sz="2800" u="none">
          <a:ln>
            <a:noFill/>
          </a:ln>
          <a:solidFill>
            <a:srgbClr val="000000"/>
          </a:solidFill>
          <a:uFillTx/>
          <a:latin typeface="Gill Sans"/>
          <a:ea typeface="Gill Sans"/>
          <a:cs typeface="Gill Sans"/>
          <a:sym typeface="Gill Sans"/>
        </a:defRPr>
      </a:lvl3pPr>
      <a:lvl4pPr marL="1948744" marR="0" indent="-691444" algn="l" defTabSz="914400" rtl="0" latinLnBrk="0">
        <a:lnSpc>
          <a:spcPct val="100000"/>
        </a:lnSpc>
        <a:spcBef>
          <a:spcPts val="3300"/>
        </a:spcBef>
        <a:spcAft>
          <a:spcPts val="0"/>
        </a:spcAft>
        <a:buClrTx/>
        <a:buSzPct val="171000"/>
        <a:buFont typeface="Gill Sans"/>
        <a:buChar char="•"/>
        <a:tabLst/>
        <a:defRPr b="0" baseline="0" cap="none" i="0" spc="0" strike="noStrike" sz="2800" u="none">
          <a:ln>
            <a:noFill/>
          </a:ln>
          <a:solidFill>
            <a:srgbClr val="000000"/>
          </a:solidFill>
          <a:uFillTx/>
          <a:latin typeface="Gill Sans"/>
          <a:ea typeface="Gill Sans"/>
          <a:cs typeface="Gill Sans"/>
          <a:sym typeface="Gill Sans"/>
        </a:defRPr>
      </a:lvl4pPr>
      <a:lvl5pPr marL="2291644" marR="0" indent="-691444" algn="l" defTabSz="914400" rtl="0" latinLnBrk="0">
        <a:lnSpc>
          <a:spcPct val="100000"/>
        </a:lnSpc>
        <a:spcBef>
          <a:spcPts val="3300"/>
        </a:spcBef>
        <a:spcAft>
          <a:spcPts val="0"/>
        </a:spcAft>
        <a:buClrTx/>
        <a:buSzPct val="171000"/>
        <a:buFont typeface="Gill Sans"/>
        <a:buChar char="•"/>
        <a:tabLst/>
        <a:defRPr b="0" baseline="0" cap="none" i="0" spc="0" strike="noStrike" sz="2800" u="none">
          <a:ln>
            <a:noFill/>
          </a:ln>
          <a:solidFill>
            <a:srgbClr val="000000"/>
          </a:solidFill>
          <a:uFillTx/>
          <a:latin typeface="Gill Sans"/>
          <a:ea typeface="Gill Sans"/>
          <a:cs typeface="Gill Sans"/>
          <a:sym typeface="Gill Sans"/>
        </a:defRPr>
      </a:lvl5pPr>
      <a:lvl6pPr marL="0" marR="0" indent="342900" algn="l" defTabSz="914400" rtl="0" latinLnBrk="0">
        <a:lnSpc>
          <a:spcPct val="100000"/>
        </a:lnSpc>
        <a:spcBef>
          <a:spcPts val="3300"/>
        </a:spcBef>
        <a:spcAft>
          <a:spcPts val="0"/>
        </a:spcAft>
        <a:buClrTx/>
        <a:buSzTx/>
        <a:buFont typeface="Gill Sans"/>
        <a:buNone/>
        <a:tabLst/>
        <a:defRPr b="0" baseline="0" cap="none" i="0" spc="0" strike="noStrike" sz="2800" u="none">
          <a:ln>
            <a:noFill/>
          </a:ln>
          <a:solidFill>
            <a:srgbClr val="000000"/>
          </a:solidFill>
          <a:uFillTx/>
          <a:latin typeface="Gill Sans"/>
          <a:ea typeface="Gill Sans"/>
          <a:cs typeface="Gill Sans"/>
          <a:sym typeface="Gill Sans"/>
        </a:defRPr>
      </a:lvl6pPr>
      <a:lvl7pPr marL="0" marR="0" indent="342900" algn="l" defTabSz="914400" rtl="0" latinLnBrk="0">
        <a:lnSpc>
          <a:spcPct val="100000"/>
        </a:lnSpc>
        <a:spcBef>
          <a:spcPts val="3300"/>
        </a:spcBef>
        <a:spcAft>
          <a:spcPts val="0"/>
        </a:spcAft>
        <a:buClrTx/>
        <a:buSzTx/>
        <a:buFont typeface="Gill Sans"/>
        <a:buNone/>
        <a:tabLst/>
        <a:defRPr b="0" baseline="0" cap="none" i="0" spc="0" strike="noStrike" sz="2800" u="none">
          <a:ln>
            <a:noFill/>
          </a:ln>
          <a:solidFill>
            <a:srgbClr val="000000"/>
          </a:solidFill>
          <a:uFillTx/>
          <a:latin typeface="Gill Sans"/>
          <a:ea typeface="Gill Sans"/>
          <a:cs typeface="Gill Sans"/>
          <a:sym typeface="Gill Sans"/>
        </a:defRPr>
      </a:lvl7pPr>
      <a:lvl8pPr marL="0" marR="0" indent="342900" algn="l" defTabSz="914400" rtl="0" latinLnBrk="0">
        <a:lnSpc>
          <a:spcPct val="100000"/>
        </a:lnSpc>
        <a:spcBef>
          <a:spcPts val="3300"/>
        </a:spcBef>
        <a:spcAft>
          <a:spcPts val="0"/>
        </a:spcAft>
        <a:buClrTx/>
        <a:buSzTx/>
        <a:buFont typeface="Gill Sans"/>
        <a:buNone/>
        <a:tabLst/>
        <a:defRPr b="0" baseline="0" cap="none" i="0" spc="0" strike="noStrike" sz="2800" u="none">
          <a:ln>
            <a:noFill/>
          </a:ln>
          <a:solidFill>
            <a:srgbClr val="000000"/>
          </a:solidFill>
          <a:uFillTx/>
          <a:latin typeface="Gill Sans"/>
          <a:ea typeface="Gill Sans"/>
          <a:cs typeface="Gill Sans"/>
          <a:sym typeface="Gill Sans"/>
        </a:defRPr>
      </a:lvl8pPr>
      <a:lvl9pPr marL="0" marR="0" indent="342900" algn="l" defTabSz="914400" rtl="0" latinLnBrk="0">
        <a:lnSpc>
          <a:spcPct val="100000"/>
        </a:lnSpc>
        <a:spcBef>
          <a:spcPts val="3300"/>
        </a:spcBef>
        <a:spcAft>
          <a:spcPts val="0"/>
        </a:spcAft>
        <a:buClrTx/>
        <a:buSzTx/>
        <a:buFont typeface="Gill Sans"/>
        <a:buNone/>
        <a:tabLst/>
        <a:defRPr b="0" baseline="0" cap="none" i="0" spc="0" strike="noStrike" sz="2800" u="none">
          <a:ln>
            <a:noFill/>
          </a:ln>
          <a:solidFill>
            <a:srgbClr val="000000"/>
          </a:solidFill>
          <a:uFillTx/>
          <a:latin typeface="Gill Sans"/>
          <a:ea typeface="Gill Sans"/>
          <a:cs typeface="Gill Sans"/>
          <a:sym typeface="Gill San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Shape 131"/>
          <p:cNvSpPr txBox="1"/>
          <p:nvPr>
            <p:ph type="ctrTitle" idx="4294967295"/>
          </p:nvPr>
        </p:nvSpPr>
        <p:spPr>
          <a:xfrm>
            <a:off x="266700" y="1219200"/>
            <a:ext cx="8610600" cy="2197100"/>
          </a:xfrm>
          <a:prstGeom prst="rect">
            <a:avLst/>
          </a:prstGeom>
        </p:spPr>
        <p:txBody>
          <a:bodyPr anchor="t">
            <a:normAutofit fontScale="100000" lnSpcReduction="0"/>
          </a:bodyPr>
          <a:lstStyle/>
          <a:p>
            <a:pPr>
              <a:defRPr sz="6400">
                <a:latin typeface="Lucida Grande"/>
                <a:ea typeface="Lucida Grande"/>
                <a:cs typeface="Lucida Grande"/>
                <a:sym typeface="Lucida Grande"/>
              </a:defRPr>
            </a:pPr>
            <a:r>
              <a:t>Behavior Flowchart</a:t>
            </a:r>
            <a:br/>
            <a:r>
              <a:t>CASE STUDY</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Shape 163"/>
          <p:cNvSpPr txBox="1"/>
          <p:nvPr>
            <p:ph type="title" idx="4294967295"/>
          </p:nvPr>
        </p:nvSpPr>
        <p:spPr>
          <a:xfrm>
            <a:off x="889000" y="177800"/>
            <a:ext cx="7366000" cy="1714500"/>
          </a:xfrm>
          <a:prstGeom prst="rect">
            <a:avLst/>
          </a:prstGeom>
        </p:spPr>
        <p:txBody>
          <a:bodyPr>
            <a:normAutofit fontScale="100000" lnSpcReduction="0"/>
          </a:bodyPr>
          <a:lstStyle/>
          <a:p>
            <a:pPr defTabSz="886967">
              <a:defRPr sz="5400">
                <a:latin typeface="Lucida Grande"/>
                <a:ea typeface="Lucida Grande"/>
                <a:cs typeface="Lucida Grande"/>
                <a:sym typeface="Lucida Grande"/>
              </a:defRPr>
            </a:pPr>
            <a:r>
              <a:t>Case Study 2</a:t>
            </a:r>
            <a:br/>
            <a:r>
              <a:t>Correct Answer</a:t>
            </a:r>
          </a:p>
        </p:txBody>
      </p:sp>
      <p:sp>
        <p:nvSpPr>
          <p:cNvPr id="166" name="Shape 164"/>
          <p:cNvSpPr txBox="1"/>
          <p:nvPr>
            <p:ph type="body" idx="4294967295"/>
          </p:nvPr>
        </p:nvSpPr>
        <p:spPr>
          <a:xfrm>
            <a:off x="889000" y="1943100"/>
            <a:ext cx="7975600" cy="4635500"/>
          </a:xfrm>
          <a:prstGeom prst="rect">
            <a:avLst/>
          </a:prstGeom>
        </p:spPr>
        <p:txBody>
          <a:bodyPr anchor="t"/>
          <a:lstStyle/>
          <a:p>
            <a:pPr>
              <a:lnSpc>
                <a:spcPct val="120000"/>
              </a:lnSpc>
              <a:spcBef>
                <a:spcPts val="1600"/>
              </a:spcBef>
              <a:buClr>
                <a:srgbClr val="000000"/>
              </a:buClr>
              <a:buFontTx/>
              <a:defRPr sz="1800">
                <a:latin typeface="Lucida Grande"/>
                <a:ea typeface="Lucida Grande"/>
                <a:cs typeface="Lucida Grande"/>
                <a:sym typeface="Lucida Grande"/>
              </a:defRPr>
            </a:pPr>
            <a:r>
              <a:t>On Monday, Travis is tardy to class.  </a:t>
            </a:r>
            <a:r>
              <a:rPr>
                <a:solidFill>
                  <a:srgbClr val="FF0000"/>
                </a:solidFill>
              </a:rPr>
              <a:t>(Re-direct)</a:t>
            </a:r>
          </a:p>
          <a:p>
            <a:pPr>
              <a:lnSpc>
                <a:spcPct val="120000"/>
              </a:lnSpc>
              <a:spcBef>
                <a:spcPts val="400"/>
              </a:spcBef>
              <a:buClr>
                <a:srgbClr val="000000"/>
              </a:buClr>
              <a:buFontTx/>
              <a:defRPr sz="1800">
                <a:latin typeface="Lucida Grande"/>
                <a:ea typeface="Lucida Grande"/>
                <a:cs typeface="Lucida Grande"/>
                <a:sym typeface="Lucida Grande"/>
              </a:defRPr>
            </a:pPr>
            <a:r>
              <a:t>Twenty minutes later he is non-compliant.  </a:t>
            </a:r>
            <a:r>
              <a:rPr>
                <a:solidFill>
                  <a:srgbClr val="FF0000"/>
                </a:solidFill>
              </a:rPr>
              <a:t>(Re-direct)</a:t>
            </a:r>
          </a:p>
          <a:p>
            <a:pPr>
              <a:lnSpc>
                <a:spcPct val="120000"/>
              </a:lnSpc>
              <a:spcBef>
                <a:spcPts val="400"/>
              </a:spcBef>
              <a:buClr>
                <a:srgbClr val="000000"/>
              </a:buClr>
              <a:buFontTx/>
              <a:defRPr sz="1800">
                <a:latin typeface="Lucida Grande"/>
                <a:ea typeface="Lucida Grande"/>
                <a:cs typeface="Lucida Grande"/>
                <a:sym typeface="Lucida Grande"/>
              </a:defRPr>
            </a:pPr>
            <a:r>
              <a:t>Wednesday, he is tardy to class again. </a:t>
            </a:r>
            <a:r>
              <a:rPr>
                <a:solidFill>
                  <a:srgbClr val="FF0000"/>
                </a:solidFill>
              </a:rPr>
              <a:t>(Intervention 1 – teach &amp; reteach / document minor behavior) </a:t>
            </a:r>
          </a:p>
          <a:p>
            <a:pPr>
              <a:lnSpc>
                <a:spcPct val="120000"/>
              </a:lnSpc>
              <a:spcBef>
                <a:spcPts val="400"/>
              </a:spcBef>
              <a:buClr>
                <a:srgbClr val="000000"/>
              </a:buClr>
              <a:buFontTx/>
              <a:defRPr sz="1800">
                <a:latin typeface="Lucida Grande"/>
                <a:ea typeface="Lucida Grande"/>
                <a:cs typeface="Lucida Grande"/>
                <a:sym typeface="Lucida Grande"/>
              </a:defRPr>
            </a:pPr>
            <a:r>
              <a:t>Later on that period, he is not in dress code.  </a:t>
            </a:r>
            <a:r>
              <a:rPr>
                <a:solidFill>
                  <a:srgbClr val="FF0000"/>
                </a:solidFill>
              </a:rPr>
              <a:t>(Re-direct)</a:t>
            </a:r>
          </a:p>
          <a:p>
            <a:pPr>
              <a:lnSpc>
                <a:spcPct val="120000"/>
              </a:lnSpc>
              <a:spcBef>
                <a:spcPts val="400"/>
              </a:spcBef>
              <a:buClr>
                <a:srgbClr val="000000"/>
              </a:buClr>
              <a:buFontTx/>
              <a:defRPr sz="1800">
                <a:latin typeface="Lucida Grande"/>
                <a:ea typeface="Lucida Grande"/>
                <a:cs typeface="Lucida Grande"/>
                <a:sym typeface="Lucida Grande"/>
              </a:defRPr>
            </a:pPr>
            <a:r>
              <a:t>Friday, he is tardy again to your class. You are starting to wonder if it might be you.  </a:t>
            </a:r>
            <a:r>
              <a:rPr>
                <a:solidFill>
                  <a:srgbClr val="FF0000"/>
                </a:solidFill>
              </a:rPr>
              <a:t>(Intervention 2 – teach &amp; reteach / buddy reflection / document minor behavior) </a:t>
            </a:r>
          </a:p>
          <a:p>
            <a:pPr>
              <a:lnSpc>
                <a:spcPct val="120000"/>
              </a:lnSpc>
              <a:spcBef>
                <a:spcPts val="400"/>
              </a:spcBef>
              <a:buClr>
                <a:srgbClr val="000000"/>
              </a:buClr>
              <a:buFontTx/>
              <a:defRPr sz="1800">
                <a:latin typeface="Lucida Grande"/>
                <a:ea typeface="Lucida Grande"/>
                <a:cs typeface="Lucida Grande"/>
                <a:sym typeface="Lucida Grande"/>
              </a:defRPr>
            </a:pPr>
            <a:r>
              <a:t>The following Tuesday, he is tardy again.  </a:t>
            </a:r>
            <a:r>
              <a:rPr>
                <a:solidFill>
                  <a:srgbClr val="FF0000"/>
                </a:solidFill>
              </a:rPr>
              <a:t>(Re-direct, because it is a new week)</a:t>
            </a:r>
          </a:p>
        </p:txBody>
      </p:sp>
      <p:grpSp>
        <p:nvGrpSpPr>
          <p:cNvPr id="169" name="Group 167"/>
          <p:cNvGrpSpPr/>
          <p:nvPr/>
        </p:nvGrpSpPr>
        <p:grpSpPr>
          <a:xfrm>
            <a:off x="2210996" y="2018511"/>
            <a:ext cx="4722008" cy="2820978"/>
            <a:chOff x="0" y="0"/>
            <a:chExt cx="4722006" cy="2820976"/>
          </a:xfrm>
        </p:grpSpPr>
        <p:sp>
          <p:nvSpPr>
            <p:cNvPr id="167" name="Shape 165"/>
            <p:cNvSpPr/>
            <p:nvPr/>
          </p:nvSpPr>
          <p:spPr>
            <a:xfrm rot="20377632">
              <a:off x="87702" y="750087"/>
              <a:ext cx="4546603" cy="1320802"/>
            </a:xfrm>
            <a:prstGeom prst="rect">
              <a:avLst/>
            </a:prstGeom>
            <a:solidFill>
              <a:srgbClr val="FFFFFF"/>
            </a:solidFill>
            <a:ln w="12700" cap="flat">
              <a:solidFill>
                <a:srgbClr val="000000"/>
              </a:solidFill>
              <a:prstDash val="solid"/>
              <a:round/>
            </a:ln>
            <a:effectLst/>
          </p:spPr>
          <p:txBody>
            <a:bodyPr wrap="square" lIns="45718" tIns="45718" rIns="45718" bIns="45718" numCol="1" anchor="ctr">
              <a:noAutofit/>
            </a:bodyPr>
            <a:lstStyle/>
            <a:p>
              <a:pPr algn="l" defTabSz="457200">
                <a:defRPr sz="1800">
                  <a:latin typeface="Gill Sans"/>
                  <a:ea typeface="Gill Sans"/>
                  <a:cs typeface="Gill Sans"/>
                  <a:sym typeface="Gill Sans"/>
                </a:defRPr>
              </a:pPr>
            </a:p>
          </p:txBody>
        </p:sp>
        <p:sp>
          <p:nvSpPr>
            <p:cNvPr id="168" name="Shape 166"/>
            <p:cNvSpPr txBox="1"/>
            <p:nvPr/>
          </p:nvSpPr>
          <p:spPr>
            <a:xfrm rot="20377632">
              <a:off x="87701" y="1143787"/>
              <a:ext cx="4546603"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defTabSz="457200">
                <a:defRPr sz="1800">
                  <a:latin typeface="Gill Sans"/>
                  <a:ea typeface="Gill Sans"/>
                  <a:cs typeface="Gill Sans"/>
                  <a:sym typeface="Gill Sans"/>
                </a:defRPr>
              </a:pPr>
              <a:r>
                <a:t>Change this to the </a:t>
              </a:r>
              <a:r>
                <a:rPr>
                  <a:solidFill>
                    <a:srgbClr val="FF0000"/>
                  </a:solidFill>
                </a:rPr>
                <a:t>correct answers</a:t>
              </a:r>
              <a:r>
                <a:t> based on </a:t>
              </a:r>
              <a:r>
                <a:rPr u="sng"/>
                <a:t>your</a:t>
              </a:r>
              <a:r>
                <a:t> Behavior Flowchart</a:t>
              </a:r>
            </a:p>
          </p:txBody>
        </p:sp>
      </p:gr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Shape 169"/>
          <p:cNvSpPr txBox="1"/>
          <p:nvPr>
            <p:ph type="title" idx="4294967295"/>
          </p:nvPr>
        </p:nvSpPr>
        <p:spPr>
          <a:xfrm>
            <a:off x="889000" y="177800"/>
            <a:ext cx="7366000" cy="1714500"/>
          </a:xfrm>
          <a:prstGeom prst="rect">
            <a:avLst/>
          </a:prstGeom>
        </p:spPr>
        <p:txBody>
          <a:bodyPr>
            <a:normAutofit fontScale="100000" lnSpcReduction="0"/>
          </a:bodyPr>
          <a:lstStyle>
            <a:lvl1pPr>
              <a:defRPr>
                <a:latin typeface="Lucida Grande"/>
                <a:ea typeface="Lucida Grande"/>
                <a:cs typeface="Lucida Grande"/>
                <a:sym typeface="Lucida Grande"/>
              </a:defRPr>
            </a:lvl1pPr>
          </a:lstStyle>
          <a:p>
            <a:pPr/>
            <a:r>
              <a:t>Case Study 3</a:t>
            </a:r>
          </a:p>
        </p:txBody>
      </p:sp>
      <p:sp>
        <p:nvSpPr>
          <p:cNvPr id="172" name="Shape 170"/>
          <p:cNvSpPr txBox="1"/>
          <p:nvPr>
            <p:ph type="body" idx="4294967295"/>
          </p:nvPr>
        </p:nvSpPr>
        <p:spPr>
          <a:xfrm>
            <a:off x="889000" y="1943100"/>
            <a:ext cx="8064500" cy="4025900"/>
          </a:xfrm>
          <a:prstGeom prst="rect">
            <a:avLst/>
          </a:prstGeom>
        </p:spPr>
        <p:txBody>
          <a:bodyPr anchor="t"/>
          <a:lstStyle/>
          <a:p>
            <a:pPr>
              <a:lnSpc>
                <a:spcPct val="120000"/>
              </a:lnSpc>
              <a:spcBef>
                <a:spcPts val="1600"/>
              </a:spcBef>
              <a:buClr>
                <a:srgbClr val="000000"/>
              </a:buClr>
              <a:buFontTx/>
              <a:defRPr sz="1800">
                <a:latin typeface="Lucida Grande"/>
                <a:ea typeface="Lucida Grande"/>
                <a:cs typeface="Lucida Grande"/>
                <a:sym typeface="Lucida Grande"/>
              </a:defRPr>
            </a:pPr>
            <a:r>
              <a:t>On Monday, Susie is poking a friend in the head.  Twenty minutes later she is using inappropriate language.  Wednesday, she is throwing a pencil across the room.  Later on that period, she is kicking a friend</a:t>
            </a:r>
            <a:r>
              <a:rPr>
                <a:latin typeface="Arial"/>
                <a:ea typeface="Arial"/>
                <a:cs typeface="Arial"/>
                <a:sym typeface="Arial"/>
              </a:rPr>
              <a:t>’</a:t>
            </a:r>
            <a:r>
              <a:t>s desk.  Friday, she is listening to her i-pod while you are teaching.  Later in the day, she calls another student a bad name.</a:t>
            </a:r>
            <a:br/>
            <a:r>
              <a:t>(Highlight the different expectations not being met by Susie.)</a:t>
            </a:r>
          </a:p>
          <a:p>
            <a:pPr marL="0" indent="0">
              <a:lnSpc>
                <a:spcPct val="130000"/>
              </a:lnSpc>
              <a:spcBef>
                <a:spcPts val="2000"/>
              </a:spcBef>
              <a:buSzTx/>
              <a:buFontTx/>
              <a:buNone/>
              <a:defRPr sz="1800">
                <a:latin typeface="Lucida Grande"/>
                <a:ea typeface="Lucida Grande"/>
                <a:cs typeface="Lucida Grande"/>
                <a:sym typeface="Lucida Grande"/>
              </a:defRPr>
            </a:pPr>
            <a:r>
              <a:t>Based on our Behavior Flowchart:</a:t>
            </a:r>
          </a:p>
          <a:p>
            <a:pPr>
              <a:lnSpc>
                <a:spcPct val="130000"/>
              </a:lnSpc>
              <a:spcBef>
                <a:spcPts val="2000"/>
              </a:spcBef>
              <a:buClr>
                <a:srgbClr val="000000"/>
              </a:buClr>
              <a:buFontTx/>
              <a:defRPr sz="1800">
                <a:latin typeface="Lucida Grande"/>
                <a:ea typeface="Lucida Grande"/>
                <a:cs typeface="Lucida Grande"/>
                <a:sym typeface="Lucida Grande"/>
              </a:defRPr>
            </a:pPr>
            <a:r>
              <a:t>What should we do?  What should we say?</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Shape 172"/>
          <p:cNvSpPr txBox="1"/>
          <p:nvPr>
            <p:ph type="title" idx="4294967295"/>
          </p:nvPr>
        </p:nvSpPr>
        <p:spPr>
          <a:xfrm>
            <a:off x="889000" y="177800"/>
            <a:ext cx="7366000" cy="1714500"/>
          </a:xfrm>
          <a:prstGeom prst="rect">
            <a:avLst/>
          </a:prstGeom>
        </p:spPr>
        <p:txBody>
          <a:bodyPr anchor="ctr">
            <a:normAutofit fontScale="100000" lnSpcReduction="0"/>
          </a:bodyPr>
          <a:lstStyle/>
          <a:p>
            <a:pPr/>
            <a:r>
              <a:t>Team of 3-5</a:t>
            </a:r>
          </a:p>
        </p:txBody>
      </p:sp>
      <p:sp>
        <p:nvSpPr>
          <p:cNvPr id="175" name="Shape 173"/>
          <p:cNvSpPr txBox="1"/>
          <p:nvPr>
            <p:ph type="body" idx="4294967295"/>
          </p:nvPr>
        </p:nvSpPr>
        <p:spPr>
          <a:xfrm>
            <a:off x="889000" y="1943100"/>
            <a:ext cx="7366000" cy="4025900"/>
          </a:xfrm>
          <a:prstGeom prst="rect">
            <a:avLst/>
          </a:prstGeom>
        </p:spPr>
        <p:txBody>
          <a:bodyPr anchor="t"/>
          <a:lstStyle/>
          <a:p>
            <a:pPr marL="698500">
              <a:spcBef>
                <a:spcPts val="1600"/>
              </a:spcBef>
            </a:pPr>
            <a:r>
              <a:t>Follow your school’s Behavior Flowchart and discuss how you would intervene with each behavior in Case Study 2.</a:t>
            </a:r>
          </a:p>
          <a:p>
            <a:pPr marL="698500">
              <a:spcBef>
                <a:spcPts val="1600"/>
              </a:spcBef>
            </a:pPr>
            <a:r>
              <a:t>Reconvene as a group and discuss the correct response.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Shape 175"/>
          <p:cNvSpPr txBox="1"/>
          <p:nvPr>
            <p:ph type="title" idx="4294967295"/>
          </p:nvPr>
        </p:nvSpPr>
        <p:spPr>
          <a:xfrm>
            <a:off x="889000" y="177800"/>
            <a:ext cx="7366000" cy="1714500"/>
          </a:xfrm>
          <a:prstGeom prst="rect">
            <a:avLst/>
          </a:prstGeom>
        </p:spPr>
        <p:txBody>
          <a:bodyPr>
            <a:normAutofit fontScale="100000" lnSpcReduction="0"/>
          </a:bodyPr>
          <a:lstStyle/>
          <a:p>
            <a:pPr defTabSz="886967">
              <a:defRPr sz="5400">
                <a:latin typeface="Lucida Grande"/>
                <a:ea typeface="Lucida Grande"/>
                <a:cs typeface="Lucida Grande"/>
                <a:sym typeface="Lucida Grande"/>
              </a:defRPr>
            </a:pPr>
            <a:r>
              <a:t>Case Study 3</a:t>
            </a:r>
            <a:br/>
            <a:r>
              <a:t>Correct Answer</a:t>
            </a:r>
          </a:p>
        </p:txBody>
      </p:sp>
      <p:sp>
        <p:nvSpPr>
          <p:cNvPr id="178" name="Shape 176"/>
          <p:cNvSpPr txBox="1"/>
          <p:nvPr>
            <p:ph type="body" idx="4294967295"/>
          </p:nvPr>
        </p:nvSpPr>
        <p:spPr>
          <a:xfrm>
            <a:off x="889000" y="1943100"/>
            <a:ext cx="8077200" cy="4737100"/>
          </a:xfrm>
          <a:prstGeom prst="rect">
            <a:avLst/>
          </a:prstGeom>
        </p:spPr>
        <p:txBody>
          <a:bodyPr anchor="t"/>
          <a:lstStyle/>
          <a:p>
            <a:pPr>
              <a:lnSpc>
                <a:spcPct val="120000"/>
              </a:lnSpc>
              <a:spcBef>
                <a:spcPts val="1600"/>
              </a:spcBef>
              <a:buClr>
                <a:srgbClr val="000000"/>
              </a:buClr>
              <a:buFontTx/>
              <a:defRPr sz="1800">
                <a:latin typeface="Lucida Grande"/>
                <a:ea typeface="Lucida Grande"/>
                <a:cs typeface="Lucida Grande"/>
                <a:sym typeface="Lucida Grande"/>
              </a:defRPr>
            </a:pPr>
            <a:r>
              <a:t>On Monday, Susie is poking a friend in the head.  </a:t>
            </a:r>
            <a:r>
              <a:rPr>
                <a:solidFill>
                  <a:srgbClr val="FF0000"/>
                </a:solidFill>
              </a:rPr>
              <a:t>(Re-direct)</a:t>
            </a:r>
          </a:p>
          <a:p>
            <a:pPr>
              <a:lnSpc>
                <a:spcPct val="120000"/>
              </a:lnSpc>
              <a:spcBef>
                <a:spcPts val="400"/>
              </a:spcBef>
              <a:buClr>
                <a:srgbClr val="000000"/>
              </a:buClr>
              <a:buFontTx/>
              <a:defRPr sz="1800">
                <a:latin typeface="Lucida Grande"/>
                <a:ea typeface="Lucida Grande"/>
                <a:cs typeface="Lucida Grande"/>
                <a:sym typeface="Lucida Grande"/>
              </a:defRPr>
            </a:pPr>
            <a:r>
              <a:t>Twenty minutes later she is using inappropriate language.  </a:t>
            </a:r>
            <a:r>
              <a:rPr>
                <a:solidFill>
                  <a:srgbClr val="FF0000"/>
                </a:solidFill>
              </a:rPr>
              <a:t>(Re-direct) </a:t>
            </a:r>
          </a:p>
          <a:p>
            <a:pPr>
              <a:lnSpc>
                <a:spcPct val="120000"/>
              </a:lnSpc>
              <a:spcBef>
                <a:spcPts val="400"/>
              </a:spcBef>
              <a:buClr>
                <a:srgbClr val="000000"/>
              </a:buClr>
              <a:buFontTx/>
              <a:defRPr sz="1800">
                <a:latin typeface="Lucida Grande"/>
                <a:ea typeface="Lucida Grande"/>
                <a:cs typeface="Lucida Grande"/>
                <a:sym typeface="Lucida Grande"/>
              </a:defRPr>
            </a:pPr>
            <a:r>
              <a:t>Wednesday, she is throwing a pencil across the room.  </a:t>
            </a:r>
            <a:r>
              <a:rPr>
                <a:solidFill>
                  <a:srgbClr val="FF0000"/>
                </a:solidFill>
              </a:rPr>
              <a:t>(Intervention 1 – teach &amp; reteach / document minor behavior)</a:t>
            </a:r>
          </a:p>
          <a:p>
            <a:pPr>
              <a:lnSpc>
                <a:spcPct val="120000"/>
              </a:lnSpc>
              <a:spcBef>
                <a:spcPts val="400"/>
              </a:spcBef>
              <a:buClr>
                <a:srgbClr val="000000"/>
              </a:buClr>
              <a:buFontTx/>
              <a:defRPr sz="1800">
                <a:latin typeface="Lucida Grande"/>
                <a:ea typeface="Lucida Grande"/>
                <a:cs typeface="Lucida Grande"/>
                <a:sym typeface="Lucida Grande"/>
              </a:defRPr>
            </a:pPr>
            <a:r>
              <a:t>Later on that period, she is kicking a friend</a:t>
            </a:r>
            <a:r>
              <a:rPr>
                <a:latin typeface="Arial"/>
                <a:ea typeface="Arial"/>
                <a:cs typeface="Arial"/>
                <a:sym typeface="Arial"/>
              </a:rPr>
              <a:t>’</a:t>
            </a:r>
            <a:r>
              <a:t>s desk.  </a:t>
            </a:r>
            <a:r>
              <a:rPr>
                <a:solidFill>
                  <a:srgbClr val="FF0000"/>
                </a:solidFill>
              </a:rPr>
              <a:t>(Intervention 2 – teach &amp; reteach / buddy reflection / document minor behavior)</a:t>
            </a:r>
          </a:p>
          <a:p>
            <a:pPr>
              <a:lnSpc>
                <a:spcPct val="120000"/>
              </a:lnSpc>
              <a:spcBef>
                <a:spcPts val="400"/>
              </a:spcBef>
              <a:buClr>
                <a:srgbClr val="000000"/>
              </a:buClr>
              <a:buFontTx/>
              <a:defRPr sz="1800">
                <a:latin typeface="Lucida Grande"/>
                <a:ea typeface="Lucida Grande"/>
                <a:cs typeface="Lucida Grande"/>
                <a:sym typeface="Lucida Grande"/>
              </a:defRPr>
            </a:pPr>
            <a:r>
              <a:t>Friday, she is listening to her i-pod while you are teaching.  </a:t>
            </a:r>
            <a:r>
              <a:rPr>
                <a:solidFill>
                  <a:srgbClr val="FF0000"/>
                </a:solidFill>
              </a:rPr>
              <a:t>(Re-direct)</a:t>
            </a:r>
          </a:p>
          <a:p>
            <a:pPr>
              <a:lnSpc>
                <a:spcPct val="120000"/>
              </a:lnSpc>
              <a:spcBef>
                <a:spcPts val="400"/>
              </a:spcBef>
              <a:buClr>
                <a:srgbClr val="000000"/>
              </a:buClr>
              <a:buFontTx/>
              <a:defRPr sz="1800">
                <a:latin typeface="Lucida Grande"/>
                <a:ea typeface="Lucida Grande"/>
                <a:cs typeface="Lucida Grande"/>
                <a:sym typeface="Lucida Grande"/>
              </a:defRPr>
            </a:pPr>
            <a:r>
              <a:t>Later in the day, she calls another student a bad name.  </a:t>
            </a:r>
            <a:r>
              <a:rPr>
                <a:solidFill>
                  <a:srgbClr val="FF0000"/>
                </a:solidFill>
              </a:rPr>
              <a:t>(Intervention 1 for inappropriate language – teach &amp; reteach / document minor behavior)</a:t>
            </a:r>
          </a:p>
        </p:txBody>
      </p:sp>
      <p:grpSp>
        <p:nvGrpSpPr>
          <p:cNvPr id="181" name="Group 179"/>
          <p:cNvGrpSpPr/>
          <p:nvPr/>
        </p:nvGrpSpPr>
        <p:grpSpPr>
          <a:xfrm>
            <a:off x="2210996" y="2018511"/>
            <a:ext cx="4722008" cy="2820978"/>
            <a:chOff x="0" y="0"/>
            <a:chExt cx="4722006" cy="2820976"/>
          </a:xfrm>
        </p:grpSpPr>
        <p:sp>
          <p:nvSpPr>
            <p:cNvPr id="179" name="Shape 177"/>
            <p:cNvSpPr/>
            <p:nvPr/>
          </p:nvSpPr>
          <p:spPr>
            <a:xfrm rot="20377632">
              <a:off x="87702" y="750087"/>
              <a:ext cx="4546603" cy="1320802"/>
            </a:xfrm>
            <a:prstGeom prst="rect">
              <a:avLst/>
            </a:prstGeom>
            <a:solidFill>
              <a:srgbClr val="FFFFFF"/>
            </a:solidFill>
            <a:ln w="12700" cap="flat">
              <a:solidFill>
                <a:srgbClr val="000000"/>
              </a:solidFill>
              <a:prstDash val="solid"/>
              <a:round/>
            </a:ln>
            <a:effectLst/>
          </p:spPr>
          <p:txBody>
            <a:bodyPr wrap="square" lIns="45718" tIns="45718" rIns="45718" bIns="45718" numCol="1" anchor="ctr">
              <a:noAutofit/>
            </a:bodyPr>
            <a:lstStyle/>
            <a:p>
              <a:pPr algn="l" defTabSz="457200">
                <a:defRPr sz="1800">
                  <a:latin typeface="Gill Sans"/>
                  <a:ea typeface="Gill Sans"/>
                  <a:cs typeface="Gill Sans"/>
                  <a:sym typeface="Gill Sans"/>
                </a:defRPr>
              </a:pPr>
            </a:p>
          </p:txBody>
        </p:sp>
        <p:sp>
          <p:nvSpPr>
            <p:cNvPr id="180" name="Shape 178"/>
            <p:cNvSpPr txBox="1"/>
            <p:nvPr/>
          </p:nvSpPr>
          <p:spPr>
            <a:xfrm rot="20377632">
              <a:off x="87701" y="1143787"/>
              <a:ext cx="4546603"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defTabSz="457200">
                <a:defRPr sz="1800">
                  <a:latin typeface="Gill Sans"/>
                  <a:ea typeface="Gill Sans"/>
                  <a:cs typeface="Gill Sans"/>
                  <a:sym typeface="Gill Sans"/>
                </a:defRPr>
              </a:pPr>
              <a:r>
                <a:t>Change this to the </a:t>
              </a:r>
              <a:r>
                <a:rPr>
                  <a:solidFill>
                    <a:srgbClr val="FF0000"/>
                  </a:solidFill>
                </a:rPr>
                <a:t>correct answers</a:t>
              </a:r>
              <a:r>
                <a:t> based on </a:t>
              </a:r>
              <a:r>
                <a:rPr u="sng"/>
                <a:t>your</a:t>
              </a:r>
              <a:r>
                <a:t> Behavior Flowchart</a:t>
              </a:r>
            </a:p>
          </p:txBody>
        </p:sp>
      </p:gr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Shape 181"/>
          <p:cNvSpPr txBox="1"/>
          <p:nvPr>
            <p:ph type="title" idx="4294967295"/>
          </p:nvPr>
        </p:nvSpPr>
        <p:spPr>
          <a:xfrm>
            <a:off x="889000" y="177800"/>
            <a:ext cx="7366000" cy="1714500"/>
          </a:xfrm>
          <a:prstGeom prst="rect">
            <a:avLst/>
          </a:prstGeom>
        </p:spPr>
        <p:txBody>
          <a:bodyPr>
            <a:normAutofit fontScale="100000" lnSpcReduction="0"/>
          </a:bodyPr>
          <a:lstStyle>
            <a:lvl1pPr>
              <a:defRPr>
                <a:latin typeface="Lucida Grande"/>
                <a:ea typeface="Lucida Grande"/>
                <a:cs typeface="Lucida Grande"/>
                <a:sym typeface="Lucida Grande"/>
              </a:defRPr>
            </a:lvl1pPr>
          </a:lstStyle>
          <a:p>
            <a:pPr/>
            <a:r>
              <a:t>Case Study 4</a:t>
            </a:r>
          </a:p>
        </p:txBody>
      </p:sp>
      <p:sp>
        <p:nvSpPr>
          <p:cNvPr id="184" name="Shape 182"/>
          <p:cNvSpPr txBox="1"/>
          <p:nvPr>
            <p:ph type="body" idx="4294967295"/>
          </p:nvPr>
        </p:nvSpPr>
        <p:spPr>
          <a:xfrm>
            <a:off x="889000" y="1943100"/>
            <a:ext cx="7988300" cy="4025900"/>
          </a:xfrm>
          <a:prstGeom prst="rect">
            <a:avLst/>
          </a:prstGeom>
        </p:spPr>
        <p:txBody>
          <a:bodyPr anchor="t"/>
          <a:lstStyle/>
          <a:p>
            <a:pPr>
              <a:lnSpc>
                <a:spcPct val="120000"/>
              </a:lnSpc>
              <a:spcBef>
                <a:spcPts val="1600"/>
              </a:spcBef>
              <a:buClr>
                <a:srgbClr val="000000"/>
              </a:buClr>
              <a:buFontTx/>
              <a:defRPr sz="1800">
                <a:latin typeface="Lucida Grande"/>
                <a:ea typeface="Lucida Grande"/>
                <a:cs typeface="Lucida Grande"/>
                <a:sym typeface="Lucida Grande"/>
              </a:defRPr>
            </a:pPr>
            <a:r>
              <a:t>On Monday, Cindy is pinching Jose.  Twenty minutes later Cindy is off-task.  Wednesday, Cindy is not following adult directions.  Later on that period, she punches Kathy in the face.  Friday, she is off-task again. </a:t>
            </a:r>
          </a:p>
          <a:p>
            <a:pPr>
              <a:lnSpc>
                <a:spcPct val="120000"/>
              </a:lnSpc>
              <a:spcBef>
                <a:spcPts val="700"/>
              </a:spcBef>
              <a:buClr>
                <a:srgbClr val="000000"/>
              </a:buClr>
              <a:buFontTx/>
              <a:defRPr sz="1800">
                <a:latin typeface="Lucida Grande"/>
                <a:ea typeface="Lucida Grande"/>
                <a:cs typeface="Lucida Grande"/>
                <a:sym typeface="Lucida Grande"/>
              </a:defRPr>
            </a:pPr>
            <a:r>
              <a:t>What would you do?  What would you say?</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Shape 184"/>
          <p:cNvSpPr txBox="1"/>
          <p:nvPr>
            <p:ph type="title" idx="4294967295"/>
          </p:nvPr>
        </p:nvSpPr>
        <p:spPr>
          <a:xfrm>
            <a:off x="889000" y="177800"/>
            <a:ext cx="7366000" cy="1714500"/>
          </a:xfrm>
          <a:prstGeom prst="rect">
            <a:avLst/>
          </a:prstGeom>
        </p:spPr>
        <p:txBody>
          <a:bodyPr anchor="ctr">
            <a:normAutofit fontScale="100000" lnSpcReduction="0"/>
          </a:bodyPr>
          <a:lstStyle/>
          <a:p>
            <a:pPr/>
            <a:r>
              <a:t>Team of 3-5</a:t>
            </a:r>
          </a:p>
        </p:txBody>
      </p:sp>
      <p:sp>
        <p:nvSpPr>
          <p:cNvPr id="187" name="Shape 185"/>
          <p:cNvSpPr txBox="1"/>
          <p:nvPr>
            <p:ph type="body" idx="4294967295"/>
          </p:nvPr>
        </p:nvSpPr>
        <p:spPr>
          <a:xfrm>
            <a:off x="889000" y="1943100"/>
            <a:ext cx="7366000" cy="4025900"/>
          </a:xfrm>
          <a:prstGeom prst="rect">
            <a:avLst/>
          </a:prstGeom>
        </p:spPr>
        <p:txBody>
          <a:bodyPr anchor="t"/>
          <a:lstStyle/>
          <a:p>
            <a:pPr marL="698500">
              <a:spcBef>
                <a:spcPts val="1600"/>
              </a:spcBef>
            </a:pPr>
            <a:r>
              <a:t>Follow your school’s Behavior Flowchart and discuss how you would intervene with each behavior in Case Study 4.</a:t>
            </a:r>
          </a:p>
          <a:p>
            <a:pPr marL="698500">
              <a:spcBef>
                <a:spcPts val="1600"/>
              </a:spcBef>
            </a:pPr>
            <a:r>
              <a:t>Reconvene as a group and discuss the correct response.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Shape 187"/>
          <p:cNvSpPr txBox="1"/>
          <p:nvPr>
            <p:ph type="title" idx="4294967295"/>
          </p:nvPr>
        </p:nvSpPr>
        <p:spPr>
          <a:xfrm>
            <a:off x="889000" y="177800"/>
            <a:ext cx="7366000" cy="1714500"/>
          </a:xfrm>
          <a:prstGeom prst="rect">
            <a:avLst/>
          </a:prstGeom>
        </p:spPr>
        <p:txBody>
          <a:bodyPr>
            <a:normAutofit fontScale="100000" lnSpcReduction="0"/>
          </a:bodyPr>
          <a:lstStyle/>
          <a:p>
            <a:pPr defTabSz="886967">
              <a:defRPr sz="5400">
                <a:latin typeface="Lucida Grande"/>
                <a:ea typeface="Lucida Grande"/>
                <a:cs typeface="Lucida Grande"/>
                <a:sym typeface="Lucida Grande"/>
              </a:defRPr>
            </a:pPr>
            <a:r>
              <a:t>Case Study 4</a:t>
            </a:r>
            <a:br/>
            <a:r>
              <a:t>Correct Answer</a:t>
            </a:r>
          </a:p>
        </p:txBody>
      </p:sp>
      <p:sp>
        <p:nvSpPr>
          <p:cNvPr id="190" name="Shape 188"/>
          <p:cNvSpPr txBox="1"/>
          <p:nvPr>
            <p:ph type="body" idx="4294967295"/>
          </p:nvPr>
        </p:nvSpPr>
        <p:spPr>
          <a:xfrm>
            <a:off x="889000" y="1943099"/>
            <a:ext cx="8026400" cy="4483102"/>
          </a:xfrm>
          <a:prstGeom prst="rect">
            <a:avLst/>
          </a:prstGeom>
        </p:spPr>
        <p:txBody>
          <a:bodyPr anchor="t"/>
          <a:lstStyle/>
          <a:p>
            <a:pPr>
              <a:lnSpc>
                <a:spcPct val="120000"/>
              </a:lnSpc>
              <a:spcBef>
                <a:spcPts val="1600"/>
              </a:spcBef>
              <a:buClr>
                <a:srgbClr val="000000"/>
              </a:buClr>
              <a:buFontTx/>
              <a:defRPr sz="1800">
                <a:latin typeface="Lucida Grande"/>
                <a:ea typeface="Lucida Grande"/>
                <a:cs typeface="Lucida Grande"/>
                <a:sym typeface="Lucida Grande"/>
              </a:defRPr>
            </a:pPr>
            <a:r>
              <a:t>On Monday, Cindy is pinching Jose.  </a:t>
            </a:r>
            <a:r>
              <a:rPr>
                <a:solidFill>
                  <a:srgbClr val="FF0000"/>
                </a:solidFill>
              </a:rPr>
              <a:t>(Re-direct)</a:t>
            </a:r>
          </a:p>
          <a:p>
            <a:pPr>
              <a:lnSpc>
                <a:spcPct val="120000"/>
              </a:lnSpc>
              <a:spcBef>
                <a:spcPts val="400"/>
              </a:spcBef>
              <a:buClr>
                <a:srgbClr val="000000"/>
              </a:buClr>
              <a:buFontTx/>
              <a:defRPr sz="1800">
                <a:latin typeface="Lucida Grande"/>
                <a:ea typeface="Lucida Grande"/>
                <a:cs typeface="Lucida Grande"/>
                <a:sym typeface="Lucida Grande"/>
              </a:defRPr>
            </a:pPr>
            <a:r>
              <a:t>Twenty minutes later Cindy is off-task. </a:t>
            </a:r>
            <a:r>
              <a:rPr>
                <a:solidFill>
                  <a:srgbClr val="FF0000"/>
                </a:solidFill>
              </a:rPr>
              <a:t>(Re-direct)</a:t>
            </a:r>
          </a:p>
          <a:p>
            <a:pPr>
              <a:lnSpc>
                <a:spcPct val="120000"/>
              </a:lnSpc>
              <a:spcBef>
                <a:spcPts val="400"/>
              </a:spcBef>
              <a:buClr>
                <a:srgbClr val="000000"/>
              </a:buClr>
              <a:buFontTx/>
              <a:defRPr sz="1800">
                <a:latin typeface="Lucida Grande"/>
                <a:ea typeface="Lucida Grande"/>
                <a:cs typeface="Lucida Grande"/>
                <a:sym typeface="Lucida Grande"/>
              </a:defRPr>
            </a:pPr>
            <a:r>
              <a:t>Wednesday, Cindy is not following adult directions. </a:t>
            </a:r>
            <a:r>
              <a:rPr>
                <a:solidFill>
                  <a:srgbClr val="FF0000"/>
                </a:solidFill>
              </a:rPr>
              <a:t>(Re-direct)</a:t>
            </a:r>
          </a:p>
          <a:p>
            <a:pPr>
              <a:lnSpc>
                <a:spcPct val="120000"/>
              </a:lnSpc>
              <a:spcBef>
                <a:spcPts val="400"/>
              </a:spcBef>
              <a:buClr>
                <a:srgbClr val="000000"/>
              </a:buClr>
              <a:buFontTx/>
              <a:defRPr sz="1800">
                <a:latin typeface="Lucida Grande"/>
                <a:ea typeface="Lucida Grande"/>
                <a:cs typeface="Lucida Grande"/>
                <a:sym typeface="Lucida Grande"/>
              </a:defRPr>
            </a:pPr>
            <a:r>
              <a:t>Later on that period, she punches Kathy in the face.  </a:t>
            </a:r>
            <a:r>
              <a:rPr>
                <a:solidFill>
                  <a:srgbClr val="FF0000"/>
                </a:solidFill>
              </a:rPr>
              <a:t>(Office managed – fill out an ODR form / call the office to let them know student is on the way.)</a:t>
            </a:r>
          </a:p>
          <a:p>
            <a:pPr>
              <a:lnSpc>
                <a:spcPct val="120000"/>
              </a:lnSpc>
              <a:spcBef>
                <a:spcPts val="400"/>
              </a:spcBef>
              <a:buClr>
                <a:srgbClr val="000000"/>
              </a:buClr>
              <a:buFontTx/>
              <a:defRPr sz="1800">
                <a:latin typeface="Lucida Grande"/>
                <a:ea typeface="Lucida Grande"/>
                <a:cs typeface="Lucida Grande"/>
                <a:sym typeface="Lucida Grande"/>
              </a:defRPr>
            </a:pPr>
            <a:r>
              <a:t>Friday, she is off-task again. </a:t>
            </a:r>
            <a:r>
              <a:rPr>
                <a:solidFill>
                  <a:srgbClr val="FF0000"/>
                </a:solidFill>
              </a:rPr>
              <a:t>(Intervention 1 – teach &amp; reteach / document minor behavior) </a:t>
            </a:r>
          </a:p>
        </p:txBody>
      </p:sp>
      <p:grpSp>
        <p:nvGrpSpPr>
          <p:cNvPr id="193" name="Group 191"/>
          <p:cNvGrpSpPr/>
          <p:nvPr/>
        </p:nvGrpSpPr>
        <p:grpSpPr>
          <a:xfrm>
            <a:off x="2210996" y="2018511"/>
            <a:ext cx="4722008" cy="2820978"/>
            <a:chOff x="0" y="0"/>
            <a:chExt cx="4722006" cy="2820976"/>
          </a:xfrm>
        </p:grpSpPr>
        <p:sp>
          <p:nvSpPr>
            <p:cNvPr id="191" name="Shape 189"/>
            <p:cNvSpPr/>
            <p:nvPr/>
          </p:nvSpPr>
          <p:spPr>
            <a:xfrm rot="20377632">
              <a:off x="87702" y="750087"/>
              <a:ext cx="4546603" cy="1320802"/>
            </a:xfrm>
            <a:prstGeom prst="rect">
              <a:avLst/>
            </a:prstGeom>
            <a:solidFill>
              <a:srgbClr val="FFFFFF"/>
            </a:solidFill>
            <a:ln w="12700" cap="flat">
              <a:solidFill>
                <a:srgbClr val="000000"/>
              </a:solidFill>
              <a:prstDash val="solid"/>
              <a:round/>
            </a:ln>
            <a:effectLst/>
          </p:spPr>
          <p:txBody>
            <a:bodyPr wrap="square" lIns="45718" tIns="45718" rIns="45718" bIns="45718" numCol="1" anchor="ctr">
              <a:noAutofit/>
            </a:bodyPr>
            <a:lstStyle/>
            <a:p>
              <a:pPr algn="l" defTabSz="457200">
                <a:defRPr sz="1800">
                  <a:latin typeface="Gill Sans"/>
                  <a:ea typeface="Gill Sans"/>
                  <a:cs typeface="Gill Sans"/>
                  <a:sym typeface="Gill Sans"/>
                </a:defRPr>
              </a:pPr>
            </a:p>
          </p:txBody>
        </p:sp>
        <p:sp>
          <p:nvSpPr>
            <p:cNvPr id="192" name="Shape 190"/>
            <p:cNvSpPr txBox="1"/>
            <p:nvPr/>
          </p:nvSpPr>
          <p:spPr>
            <a:xfrm rot="20377632">
              <a:off x="87701" y="1143787"/>
              <a:ext cx="4546603"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defTabSz="457200">
                <a:defRPr sz="1800">
                  <a:latin typeface="Gill Sans"/>
                  <a:ea typeface="Gill Sans"/>
                  <a:cs typeface="Gill Sans"/>
                  <a:sym typeface="Gill Sans"/>
                </a:defRPr>
              </a:pPr>
              <a:r>
                <a:t>Change this to the </a:t>
              </a:r>
              <a:r>
                <a:rPr>
                  <a:solidFill>
                    <a:srgbClr val="FF0000"/>
                  </a:solidFill>
                </a:rPr>
                <a:t>correct answers</a:t>
              </a:r>
              <a:r>
                <a:t> based on </a:t>
              </a:r>
              <a:r>
                <a:rPr u="sng"/>
                <a:t>your</a:t>
              </a:r>
              <a:r>
                <a:t> Behavior Flowchart</a:t>
              </a:r>
            </a:p>
          </p:txBody>
        </p:sp>
      </p:gr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Shape 193"/>
          <p:cNvSpPr txBox="1"/>
          <p:nvPr>
            <p:ph type="title" idx="4294967295"/>
          </p:nvPr>
        </p:nvSpPr>
        <p:spPr>
          <a:xfrm>
            <a:off x="889000" y="177800"/>
            <a:ext cx="7366000" cy="1714500"/>
          </a:xfrm>
          <a:prstGeom prst="rect">
            <a:avLst/>
          </a:prstGeom>
        </p:spPr>
        <p:txBody>
          <a:bodyPr anchor="ctr">
            <a:normAutofit fontScale="100000" lnSpcReduction="0"/>
          </a:bodyPr>
          <a:lstStyle/>
          <a:p>
            <a:pPr/>
            <a:r>
              <a:t>Evaluation</a:t>
            </a:r>
          </a:p>
        </p:txBody>
      </p:sp>
      <p:sp>
        <p:nvSpPr>
          <p:cNvPr id="196" name="Shape 194"/>
          <p:cNvSpPr txBox="1"/>
          <p:nvPr>
            <p:ph type="body" idx="4294967295"/>
          </p:nvPr>
        </p:nvSpPr>
        <p:spPr>
          <a:xfrm>
            <a:off x="889000" y="1943100"/>
            <a:ext cx="8128000" cy="4610100"/>
          </a:xfrm>
          <a:prstGeom prst="rect">
            <a:avLst/>
          </a:prstGeom>
        </p:spPr>
        <p:txBody>
          <a:bodyPr anchor="t"/>
          <a:lstStyle/>
          <a:p>
            <a:pPr marL="698500">
              <a:spcBef>
                <a:spcPts val="1600"/>
              </a:spcBef>
              <a:buSzPct val="99000"/>
              <a:buFontTx/>
              <a:buAutoNum type="arabicPeriod" startAt="1"/>
            </a:pPr>
            <a:r>
              <a:t>What behavior that are minor/staff managed? </a:t>
            </a:r>
          </a:p>
          <a:p>
            <a:pPr marL="698500">
              <a:spcBef>
                <a:spcPts val="1600"/>
              </a:spcBef>
              <a:buSzPct val="99000"/>
              <a:buFontTx/>
              <a:buAutoNum type="arabicPeriod" startAt="1"/>
            </a:pPr>
            <a:r>
              <a:t>Which are major/office managed?</a:t>
            </a:r>
          </a:p>
          <a:p>
            <a:pPr marL="698500">
              <a:spcBef>
                <a:spcPts val="1600"/>
              </a:spcBef>
              <a:buSzPct val="99000"/>
              <a:buFontTx/>
              <a:buAutoNum type="arabicPeriod" startAt="1"/>
            </a:pPr>
            <a:r>
              <a:t>What are the procedures/interventions when minor behaviors happen?</a:t>
            </a:r>
          </a:p>
          <a:p>
            <a:pPr marL="698500">
              <a:spcBef>
                <a:spcPts val="1600"/>
              </a:spcBef>
              <a:buSzPct val="99000"/>
              <a:buFontTx/>
              <a:buAutoNum type="arabicPeriod" startAt="1"/>
            </a:pPr>
            <a:r>
              <a:t>What are the procedures/interventions when major behaviors occur?</a:t>
            </a:r>
          </a:p>
          <a:p>
            <a:pPr marL="698500">
              <a:spcBef>
                <a:spcPts val="1600"/>
              </a:spcBef>
              <a:buSzPct val="99000"/>
              <a:buFontTx/>
              <a:buAutoNum type="arabicPeriod" startAt="1"/>
            </a:pPr>
            <a:r>
              <a:t>Where are all the forms?</a:t>
            </a:r>
          </a:p>
          <a:p>
            <a:pPr marL="698500">
              <a:spcBef>
                <a:spcPts val="1600"/>
              </a:spcBef>
              <a:buSzPct val="99000"/>
              <a:buFontTx/>
              <a:buAutoNum type="arabicPeriod" startAt="1"/>
            </a:pPr>
            <a:r>
              <a:t>Where do all the form go after you fill them out?</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Shape 133"/>
          <p:cNvSpPr txBox="1"/>
          <p:nvPr>
            <p:ph type="title" idx="4294967295"/>
          </p:nvPr>
        </p:nvSpPr>
        <p:spPr>
          <a:xfrm>
            <a:off x="889000" y="177800"/>
            <a:ext cx="7366000" cy="1714500"/>
          </a:xfrm>
          <a:prstGeom prst="rect">
            <a:avLst/>
          </a:prstGeom>
        </p:spPr>
        <p:txBody>
          <a:bodyPr>
            <a:normAutofit fontScale="100000" lnSpcReduction="0"/>
          </a:bodyPr>
          <a:lstStyle>
            <a:lvl1pPr>
              <a:defRPr>
                <a:latin typeface="Lucida Grande"/>
                <a:ea typeface="Lucida Grande"/>
                <a:cs typeface="Lucida Grande"/>
                <a:sym typeface="Lucida Grande"/>
              </a:defRPr>
            </a:lvl1pPr>
          </a:lstStyle>
          <a:p>
            <a:pPr/>
            <a:r>
              <a:t>Materials</a:t>
            </a:r>
          </a:p>
        </p:txBody>
      </p:sp>
      <p:sp>
        <p:nvSpPr>
          <p:cNvPr id="136" name="Shape 134"/>
          <p:cNvSpPr txBox="1"/>
          <p:nvPr>
            <p:ph type="body" idx="4294967295"/>
          </p:nvPr>
        </p:nvSpPr>
        <p:spPr>
          <a:xfrm>
            <a:off x="889000" y="1943100"/>
            <a:ext cx="7366000" cy="4025900"/>
          </a:xfrm>
          <a:prstGeom prst="rect">
            <a:avLst/>
          </a:prstGeom>
        </p:spPr>
        <p:txBody>
          <a:bodyPr anchor="t"/>
          <a:lstStyle/>
          <a:p>
            <a:pPr marL="0" indent="0">
              <a:lnSpc>
                <a:spcPct val="135000"/>
              </a:lnSpc>
              <a:spcBef>
                <a:spcPts val="1600"/>
              </a:spcBef>
              <a:buSzTx/>
              <a:buFontTx/>
              <a:buNone/>
              <a:defRPr sz="1800" u="sng">
                <a:latin typeface="Lucida Grande"/>
                <a:ea typeface="Lucida Grande"/>
                <a:cs typeface="Lucida Grande"/>
                <a:sym typeface="Lucida Grande"/>
              </a:defRPr>
            </a:pPr>
            <a:r>
              <a:t>One per staff:</a:t>
            </a:r>
          </a:p>
          <a:p>
            <a:pPr>
              <a:lnSpc>
                <a:spcPct val="135000"/>
              </a:lnSpc>
              <a:spcBef>
                <a:spcPts val="400"/>
              </a:spcBef>
              <a:buClr>
                <a:srgbClr val="000000"/>
              </a:buClr>
              <a:buFontTx/>
              <a:defRPr sz="1800">
                <a:latin typeface="Lucida Grande"/>
                <a:ea typeface="Lucida Grande"/>
                <a:cs typeface="Lucida Grande"/>
                <a:sym typeface="Lucida Grande"/>
              </a:defRPr>
            </a:pPr>
            <a:r>
              <a:t>Behavior Flowchart </a:t>
            </a:r>
          </a:p>
          <a:p>
            <a:pPr>
              <a:lnSpc>
                <a:spcPct val="135000"/>
              </a:lnSpc>
              <a:spcBef>
                <a:spcPts val="400"/>
              </a:spcBef>
              <a:buClr>
                <a:srgbClr val="000000"/>
              </a:buClr>
              <a:buFontTx/>
              <a:defRPr sz="1800">
                <a:latin typeface="Lucida Grande"/>
                <a:ea typeface="Lucida Grande"/>
                <a:cs typeface="Lucida Grande"/>
                <a:sym typeface="Lucida Grande"/>
              </a:defRPr>
            </a:pPr>
            <a:r>
              <a:t>ODR Form</a:t>
            </a:r>
          </a:p>
          <a:p>
            <a:pPr>
              <a:lnSpc>
                <a:spcPct val="135000"/>
              </a:lnSpc>
              <a:spcBef>
                <a:spcPts val="400"/>
              </a:spcBef>
              <a:buClr>
                <a:srgbClr val="000000"/>
              </a:buClr>
              <a:buFontTx/>
              <a:defRPr sz="1800">
                <a:latin typeface="Lucida Grande"/>
                <a:ea typeface="Lucida Grande"/>
                <a:cs typeface="Lucida Grande"/>
                <a:sym typeface="Lucida Grande"/>
              </a:defRPr>
            </a:pPr>
            <a:r>
              <a:t>Minor Behavior Tracking Form</a:t>
            </a:r>
          </a:p>
          <a:p>
            <a:pPr>
              <a:lnSpc>
                <a:spcPct val="135000"/>
              </a:lnSpc>
              <a:spcBef>
                <a:spcPts val="400"/>
              </a:spcBef>
              <a:buClr>
                <a:srgbClr val="000000"/>
              </a:buClr>
              <a:buFontTx/>
              <a:defRPr sz="1800">
                <a:latin typeface="Lucida Grande"/>
                <a:ea typeface="Lucida Grande"/>
                <a:cs typeface="Lucida Grande"/>
                <a:sym typeface="Lucida Grande"/>
              </a:defRPr>
            </a:pPr>
            <a:r>
              <a:t>Reflection Sheet </a:t>
            </a:r>
            <a:br/>
            <a:r>
              <a:t>(...or other documents that are part of your minor/classroom managed side of the flowchart)</a:t>
            </a:r>
          </a:p>
          <a:p>
            <a:pPr>
              <a:lnSpc>
                <a:spcPct val="135000"/>
              </a:lnSpc>
              <a:spcBef>
                <a:spcPts val="400"/>
              </a:spcBef>
              <a:buClr>
                <a:srgbClr val="000000"/>
              </a:buClr>
              <a:buFontTx/>
              <a:defRPr sz="1800">
                <a:latin typeface="Lucida Grande"/>
                <a:ea typeface="Lucida Grande"/>
                <a:cs typeface="Lucida Grande"/>
                <a:sym typeface="Lucida Grande"/>
              </a:defRPr>
            </a:pPr>
            <a:r>
              <a:t>Pen</a:t>
            </a:r>
          </a:p>
        </p:txBody>
      </p:sp>
      <p:grpSp>
        <p:nvGrpSpPr>
          <p:cNvPr id="139" name="Group 137"/>
          <p:cNvGrpSpPr/>
          <p:nvPr/>
        </p:nvGrpSpPr>
        <p:grpSpPr>
          <a:xfrm>
            <a:off x="3134223" y="2208999"/>
            <a:ext cx="4580529" cy="2440000"/>
            <a:chOff x="0" y="-1"/>
            <a:chExt cx="4580528" cy="2439998"/>
          </a:xfrm>
        </p:grpSpPr>
        <p:sp>
          <p:nvSpPr>
            <p:cNvPr id="137" name="Shape 135"/>
            <p:cNvSpPr/>
            <p:nvPr/>
          </p:nvSpPr>
          <p:spPr>
            <a:xfrm rot="20377632">
              <a:off x="16961" y="762797"/>
              <a:ext cx="4546604" cy="914402"/>
            </a:xfrm>
            <a:prstGeom prst="rect">
              <a:avLst/>
            </a:prstGeom>
            <a:solidFill>
              <a:srgbClr val="FFFFFF"/>
            </a:solidFill>
            <a:ln w="12700" cap="flat">
              <a:solidFill>
                <a:srgbClr val="000000"/>
              </a:solidFill>
              <a:prstDash val="solid"/>
              <a:round/>
            </a:ln>
            <a:effectLst/>
          </p:spPr>
          <p:txBody>
            <a:bodyPr wrap="square" lIns="45718" tIns="45718" rIns="45718" bIns="45718" numCol="1" anchor="ctr">
              <a:noAutofit/>
            </a:bodyPr>
            <a:lstStyle/>
            <a:p>
              <a:pPr algn="l" defTabSz="457200">
                <a:defRPr sz="1800">
                  <a:latin typeface="Gill Sans"/>
                  <a:ea typeface="Gill Sans"/>
                  <a:cs typeface="Gill Sans"/>
                  <a:sym typeface="Gill Sans"/>
                </a:defRPr>
              </a:pPr>
            </a:p>
          </p:txBody>
        </p:sp>
        <p:sp>
          <p:nvSpPr>
            <p:cNvPr id="138" name="Shape 136"/>
            <p:cNvSpPr txBox="1"/>
            <p:nvPr/>
          </p:nvSpPr>
          <p:spPr>
            <a:xfrm rot="20377632">
              <a:off x="16961" y="953297"/>
              <a:ext cx="4546604"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defTabSz="457200">
                <a:defRPr sz="1800">
                  <a:latin typeface="Gill Sans"/>
                  <a:ea typeface="Gill Sans"/>
                  <a:cs typeface="Gill Sans"/>
                  <a:sym typeface="Gill Sans"/>
                </a:defRPr>
              </a:pPr>
              <a:r>
                <a:t>Add your own theme, school colors, </a:t>
              </a:r>
            </a:p>
            <a:p>
              <a:pPr defTabSz="457200">
                <a:defRPr sz="1800">
                  <a:latin typeface="Gill Sans"/>
                  <a:ea typeface="Gill Sans"/>
                  <a:cs typeface="Gill Sans"/>
                  <a:sym typeface="Gill Sans"/>
                </a:defRPr>
              </a:pPr>
              <a:r>
                <a:t>and mascot images</a:t>
              </a:r>
            </a:p>
          </p:txBody>
        </p:sp>
      </p:gr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Shape 139"/>
          <p:cNvSpPr txBox="1"/>
          <p:nvPr>
            <p:ph type="title" idx="4294967295"/>
          </p:nvPr>
        </p:nvSpPr>
        <p:spPr>
          <a:xfrm>
            <a:off x="889000" y="177800"/>
            <a:ext cx="7366000" cy="1714500"/>
          </a:xfrm>
          <a:prstGeom prst="rect">
            <a:avLst/>
          </a:prstGeom>
        </p:spPr>
        <p:txBody>
          <a:bodyPr anchor="ctr">
            <a:normAutofit fontScale="100000" lnSpcReduction="0"/>
          </a:bodyPr>
          <a:lstStyle/>
          <a:p>
            <a:pPr/>
            <a:r>
              <a:t>Agenda</a:t>
            </a:r>
          </a:p>
        </p:txBody>
      </p:sp>
      <p:sp>
        <p:nvSpPr>
          <p:cNvPr id="142" name="Shape 140"/>
          <p:cNvSpPr txBox="1"/>
          <p:nvPr>
            <p:ph type="body" idx="4294967295"/>
          </p:nvPr>
        </p:nvSpPr>
        <p:spPr>
          <a:xfrm>
            <a:off x="889000" y="1943100"/>
            <a:ext cx="8128000" cy="4025900"/>
          </a:xfrm>
          <a:prstGeom prst="rect">
            <a:avLst/>
          </a:prstGeom>
        </p:spPr>
        <p:txBody>
          <a:bodyPr anchor="t"/>
          <a:lstStyle/>
          <a:p>
            <a:pPr marL="698500">
              <a:spcBef>
                <a:spcPts val="1600"/>
              </a:spcBef>
              <a:buSzPct val="99000"/>
              <a:buFontTx/>
              <a:buAutoNum type="arabicPeriod" startAt="1"/>
            </a:pPr>
            <a:r>
              <a:t>Identify the behaviors that are minor/staff managed and those that are major/office managed.</a:t>
            </a:r>
          </a:p>
          <a:p>
            <a:pPr marL="698500">
              <a:spcBef>
                <a:spcPts val="1600"/>
              </a:spcBef>
              <a:buSzPct val="99000"/>
              <a:buFontTx/>
              <a:buAutoNum type="arabicPeriod" startAt="1"/>
            </a:pPr>
            <a:r>
              <a:t>Investigate the procedures/interventions when minor behaviors happen. </a:t>
            </a:r>
          </a:p>
          <a:p>
            <a:pPr marL="698500">
              <a:spcBef>
                <a:spcPts val="1600"/>
              </a:spcBef>
              <a:buSzPct val="99000"/>
              <a:buFontTx/>
              <a:buAutoNum type="arabicPeriod" startAt="1"/>
            </a:pPr>
            <a:r>
              <a:t>Investigate the procedures/interventions when major behaviors occur.</a:t>
            </a:r>
          </a:p>
          <a:p>
            <a:pPr marL="698500">
              <a:spcBef>
                <a:spcPts val="1600"/>
              </a:spcBef>
              <a:buSzPct val="99000"/>
              <a:buFontTx/>
              <a:buAutoNum type="arabicPeriod" startAt="1"/>
            </a:pPr>
            <a:r>
              <a:t>Complete all the Accountability System forms correctly.</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Shape 142"/>
          <p:cNvSpPr txBox="1"/>
          <p:nvPr>
            <p:ph type="title" idx="4294967295"/>
          </p:nvPr>
        </p:nvSpPr>
        <p:spPr>
          <a:xfrm>
            <a:off x="889000" y="177800"/>
            <a:ext cx="7366000" cy="1714500"/>
          </a:xfrm>
          <a:prstGeom prst="rect">
            <a:avLst/>
          </a:prstGeom>
        </p:spPr>
        <p:txBody>
          <a:bodyPr anchor="ctr">
            <a:normAutofit fontScale="100000" lnSpcReduction="0"/>
          </a:bodyPr>
          <a:lstStyle/>
          <a:p>
            <a:pPr/>
            <a:r>
              <a:t>Insert a .jpg of your Behavior Flowchart</a:t>
            </a:r>
          </a:p>
        </p:txBody>
      </p:sp>
      <p:sp>
        <p:nvSpPr>
          <p:cNvPr id="145" name="Shape 143"/>
          <p:cNvSpPr txBox="1"/>
          <p:nvPr>
            <p:ph type="body" idx="4294967295"/>
          </p:nvPr>
        </p:nvSpPr>
        <p:spPr>
          <a:xfrm>
            <a:off x="889000" y="1943100"/>
            <a:ext cx="8128000" cy="4025900"/>
          </a:xfrm>
          <a:prstGeom prst="rect">
            <a:avLst/>
          </a:prstGeom>
        </p:spPr>
        <p:txBody>
          <a:bodyPr anchor="t"/>
          <a:lstStyle>
            <a:lvl1pPr marL="698500">
              <a:spcBef>
                <a:spcPts val="1600"/>
              </a:spcBef>
              <a:buSzPct val="125000"/>
            </a:lvl1pPr>
          </a:lstStyle>
          <a:p>
            <a:pPr/>
            <a:r>
              <a:t>Provide a poster size Behavior Flowchart for every classroom and the office</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Shape 145"/>
          <p:cNvSpPr txBox="1"/>
          <p:nvPr>
            <p:ph type="title" idx="4294967295"/>
          </p:nvPr>
        </p:nvSpPr>
        <p:spPr>
          <a:xfrm>
            <a:off x="889000" y="177800"/>
            <a:ext cx="7366000" cy="1714500"/>
          </a:xfrm>
          <a:prstGeom prst="rect">
            <a:avLst/>
          </a:prstGeom>
        </p:spPr>
        <p:txBody>
          <a:bodyPr>
            <a:normAutofit fontScale="100000" lnSpcReduction="0"/>
          </a:bodyPr>
          <a:lstStyle>
            <a:lvl1pPr>
              <a:defRPr>
                <a:latin typeface="Lucida Grande"/>
                <a:ea typeface="Lucida Grande"/>
                <a:cs typeface="Lucida Grande"/>
                <a:sym typeface="Lucida Grande"/>
              </a:defRPr>
            </a:lvl1pPr>
          </a:lstStyle>
          <a:p>
            <a:pPr/>
            <a:r>
              <a:t>Case Study 1</a:t>
            </a:r>
          </a:p>
        </p:txBody>
      </p:sp>
      <p:sp>
        <p:nvSpPr>
          <p:cNvPr id="148" name="Shape 146"/>
          <p:cNvSpPr txBox="1"/>
          <p:nvPr>
            <p:ph type="body" idx="4294967295"/>
          </p:nvPr>
        </p:nvSpPr>
        <p:spPr>
          <a:xfrm>
            <a:off x="889000" y="1943100"/>
            <a:ext cx="8128000" cy="4025900"/>
          </a:xfrm>
          <a:prstGeom prst="rect">
            <a:avLst/>
          </a:prstGeom>
        </p:spPr>
        <p:txBody>
          <a:bodyPr anchor="t"/>
          <a:lstStyle/>
          <a:p>
            <a:pPr>
              <a:lnSpc>
                <a:spcPct val="130000"/>
              </a:lnSpc>
              <a:spcBef>
                <a:spcPts val="1600"/>
              </a:spcBef>
              <a:buClr>
                <a:srgbClr val="000000"/>
              </a:buClr>
              <a:buFontTx/>
              <a:defRPr sz="1800">
                <a:latin typeface="Lucida Grande"/>
                <a:ea typeface="Lucida Grande"/>
                <a:cs typeface="Lucida Grande"/>
                <a:sym typeface="Lucida Grande"/>
              </a:defRPr>
            </a:pPr>
            <a:r>
              <a:t>On Monday, Little Johnny is calling out during a math lesson.  Twenty minutes later he is calling out again searching through his backpack.  Wednesday, he is calling out while he is supposed to be working in a group.  Later on that period, he is calling out while he is supposed to be doing independent reading.  Friday, he is calling out talking to his friends.</a:t>
            </a:r>
          </a:p>
          <a:p>
            <a:pPr marL="0" indent="0">
              <a:lnSpc>
                <a:spcPct val="130000"/>
              </a:lnSpc>
              <a:spcBef>
                <a:spcPts val="2000"/>
              </a:spcBef>
              <a:buSzTx/>
              <a:buFontTx/>
              <a:buNone/>
              <a:defRPr sz="1800">
                <a:latin typeface="Lucida Grande"/>
                <a:ea typeface="Lucida Grande"/>
                <a:cs typeface="Lucida Grande"/>
                <a:sym typeface="Lucida Grande"/>
              </a:defRPr>
            </a:pPr>
            <a:r>
              <a:t>Based on our Behavior Flowchart:</a:t>
            </a:r>
          </a:p>
          <a:p>
            <a:pPr>
              <a:lnSpc>
                <a:spcPct val="130000"/>
              </a:lnSpc>
              <a:spcBef>
                <a:spcPts val="2000"/>
              </a:spcBef>
              <a:buClr>
                <a:srgbClr val="000000"/>
              </a:buClr>
              <a:buFontTx/>
              <a:defRPr sz="1800">
                <a:latin typeface="Lucida Grande"/>
                <a:ea typeface="Lucida Grande"/>
                <a:cs typeface="Lucida Grande"/>
                <a:sym typeface="Lucida Grande"/>
              </a:defRPr>
            </a:pPr>
            <a:r>
              <a:t>What should we do?  What should we say?</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Shape 148"/>
          <p:cNvSpPr txBox="1"/>
          <p:nvPr>
            <p:ph type="title" idx="4294967295"/>
          </p:nvPr>
        </p:nvSpPr>
        <p:spPr>
          <a:xfrm>
            <a:off x="889000" y="177800"/>
            <a:ext cx="7366000" cy="1714500"/>
          </a:xfrm>
          <a:prstGeom prst="rect">
            <a:avLst/>
          </a:prstGeom>
        </p:spPr>
        <p:txBody>
          <a:bodyPr anchor="ctr">
            <a:normAutofit fontScale="100000" lnSpcReduction="0"/>
          </a:bodyPr>
          <a:lstStyle/>
          <a:p>
            <a:pPr/>
            <a:r>
              <a:t>Team of 3-5</a:t>
            </a:r>
          </a:p>
        </p:txBody>
      </p:sp>
      <p:sp>
        <p:nvSpPr>
          <p:cNvPr id="151" name="Shape 149"/>
          <p:cNvSpPr txBox="1"/>
          <p:nvPr>
            <p:ph type="body" idx="4294967295"/>
          </p:nvPr>
        </p:nvSpPr>
        <p:spPr>
          <a:xfrm>
            <a:off x="889000" y="1943100"/>
            <a:ext cx="7366000" cy="4025900"/>
          </a:xfrm>
          <a:prstGeom prst="rect">
            <a:avLst/>
          </a:prstGeom>
        </p:spPr>
        <p:txBody>
          <a:bodyPr anchor="t"/>
          <a:lstStyle/>
          <a:p>
            <a:pPr marL="698500">
              <a:spcBef>
                <a:spcPts val="1600"/>
              </a:spcBef>
            </a:pPr>
            <a:r>
              <a:t>Follow your school’s Behavior Flowchart and discuss how you would intervene with each behavior in Case Study 1.</a:t>
            </a:r>
          </a:p>
          <a:p>
            <a:pPr marL="698500">
              <a:spcBef>
                <a:spcPts val="1600"/>
              </a:spcBef>
            </a:pPr>
            <a:r>
              <a:t>Reconvene as a group and discuss the correct response.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Shape 151"/>
          <p:cNvSpPr txBox="1"/>
          <p:nvPr>
            <p:ph type="title" idx="4294967295"/>
          </p:nvPr>
        </p:nvSpPr>
        <p:spPr>
          <a:xfrm>
            <a:off x="889000" y="177800"/>
            <a:ext cx="7366000" cy="1714500"/>
          </a:xfrm>
          <a:prstGeom prst="rect">
            <a:avLst/>
          </a:prstGeom>
        </p:spPr>
        <p:txBody>
          <a:bodyPr>
            <a:normAutofit fontScale="100000" lnSpcReduction="0"/>
          </a:bodyPr>
          <a:lstStyle/>
          <a:p>
            <a:pPr defTabSz="886967">
              <a:defRPr sz="5400">
                <a:latin typeface="Lucida Grande"/>
                <a:ea typeface="Lucida Grande"/>
                <a:cs typeface="Lucida Grande"/>
                <a:sym typeface="Lucida Grande"/>
              </a:defRPr>
            </a:pPr>
            <a:r>
              <a:t>Case Study 1</a:t>
            </a:r>
            <a:br/>
            <a:r>
              <a:t>Correct Answer</a:t>
            </a:r>
          </a:p>
        </p:txBody>
      </p:sp>
      <p:sp>
        <p:nvSpPr>
          <p:cNvPr id="154" name="Shape 152"/>
          <p:cNvSpPr txBox="1"/>
          <p:nvPr>
            <p:ph type="body" idx="4294967295"/>
          </p:nvPr>
        </p:nvSpPr>
        <p:spPr>
          <a:xfrm>
            <a:off x="889000" y="1943100"/>
            <a:ext cx="8064500" cy="4851400"/>
          </a:xfrm>
          <a:prstGeom prst="rect">
            <a:avLst/>
          </a:prstGeom>
        </p:spPr>
        <p:txBody>
          <a:bodyPr anchor="t"/>
          <a:lstStyle/>
          <a:p>
            <a:pPr>
              <a:lnSpc>
                <a:spcPct val="120000"/>
              </a:lnSpc>
              <a:spcBef>
                <a:spcPts val="1600"/>
              </a:spcBef>
              <a:buClr>
                <a:srgbClr val="000000"/>
              </a:buClr>
              <a:buFontTx/>
              <a:defRPr sz="1800">
                <a:latin typeface="Lucida Grande"/>
                <a:ea typeface="Lucida Grande"/>
                <a:cs typeface="Lucida Grande"/>
                <a:sym typeface="Lucida Grande"/>
              </a:defRPr>
            </a:pPr>
            <a:r>
              <a:t>On Monday, Little Johnny is calling out during a math lesson.  </a:t>
            </a:r>
            <a:r>
              <a:rPr>
                <a:solidFill>
                  <a:srgbClr val="FF0000"/>
                </a:solidFill>
              </a:rPr>
              <a:t>(Redirect) </a:t>
            </a:r>
          </a:p>
          <a:p>
            <a:pPr>
              <a:lnSpc>
                <a:spcPct val="120000"/>
              </a:lnSpc>
              <a:spcBef>
                <a:spcPts val="400"/>
              </a:spcBef>
              <a:buClr>
                <a:srgbClr val="000000"/>
              </a:buClr>
              <a:buFontTx/>
              <a:defRPr sz="1800">
                <a:latin typeface="Lucida Grande"/>
                <a:ea typeface="Lucida Grande"/>
                <a:cs typeface="Lucida Grande"/>
                <a:sym typeface="Lucida Grande"/>
              </a:defRPr>
            </a:pPr>
            <a:r>
              <a:t>Twenty minutes later he is calling out again searching through his backpack.  </a:t>
            </a:r>
            <a:r>
              <a:rPr>
                <a:solidFill>
                  <a:srgbClr val="FF0000"/>
                </a:solidFill>
              </a:rPr>
              <a:t>(Intervention 1 – teach and reteach /document minor behavior)</a:t>
            </a:r>
          </a:p>
          <a:p>
            <a:pPr>
              <a:lnSpc>
                <a:spcPct val="120000"/>
              </a:lnSpc>
              <a:spcBef>
                <a:spcPts val="400"/>
              </a:spcBef>
              <a:buClr>
                <a:srgbClr val="000000"/>
              </a:buClr>
              <a:buFontTx/>
              <a:defRPr sz="1800">
                <a:latin typeface="Lucida Grande"/>
                <a:ea typeface="Lucida Grande"/>
                <a:cs typeface="Lucida Grande"/>
                <a:sym typeface="Lucida Grande"/>
              </a:defRPr>
            </a:pPr>
            <a:r>
              <a:t>Wednesday, he is calling out while he is supposed to be working in a group.  </a:t>
            </a:r>
            <a:r>
              <a:rPr>
                <a:solidFill>
                  <a:srgbClr val="FF0000"/>
                </a:solidFill>
              </a:rPr>
              <a:t>(Intervention 2 – teach and reteach / buddy classroom with reflection sheet / document minor behavior)</a:t>
            </a:r>
          </a:p>
          <a:p>
            <a:pPr>
              <a:lnSpc>
                <a:spcPct val="120000"/>
              </a:lnSpc>
              <a:spcBef>
                <a:spcPts val="400"/>
              </a:spcBef>
              <a:buClr>
                <a:srgbClr val="000000"/>
              </a:buClr>
              <a:buFontTx/>
              <a:defRPr sz="1800">
                <a:latin typeface="Lucida Grande"/>
                <a:ea typeface="Lucida Grande"/>
                <a:cs typeface="Lucida Grande"/>
                <a:sym typeface="Lucida Grande"/>
              </a:defRPr>
            </a:pPr>
            <a:r>
              <a:t>Later on that period, he is calling out while he is supposed to be doing independent reading.  </a:t>
            </a:r>
            <a:r>
              <a:rPr>
                <a:solidFill>
                  <a:srgbClr val="FF0000"/>
                </a:solidFill>
              </a:rPr>
              <a:t>(Intervention 3 – teach and reteach / make home contact / document minor behavior)</a:t>
            </a:r>
          </a:p>
          <a:p>
            <a:pPr>
              <a:lnSpc>
                <a:spcPct val="120000"/>
              </a:lnSpc>
              <a:spcBef>
                <a:spcPts val="400"/>
              </a:spcBef>
              <a:buClr>
                <a:srgbClr val="000000"/>
              </a:buClr>
              <a:buFontTx/>
              <a:defRPr sz="1800">
                <a:latin typeface="Lucida Grande"/>
                <a:ea typeface="Lucida Grande"/>
                <a:cs typeface="Lucida Grande"/>
                <a:sym typeface="Lucida Grande"/>
              </a:defRPr>
            </a:pPr>
            <a:r>
              <a:t>Friday, he is calling out talking to his friends. </a:t>
            </a:r>
            <a:r>
              <a:rPr>
                <a:solidFill>
                  <a:srgbClr val="FF0000"/>
                </a:solidFill>
              </a:rPr>
              <a:t>(Write ODR / attach minor behavior form / call office to inform that student is coming up)</a:t>
            </a:r>
          </a:p>
        </p:txBody>
      </p:sp>
      <p:grpSp>
        <p:nvGrpSpPr>
          <p:cNvPr id="157" name="Group 155"/>
          <p:cNvGrpSpPr/>
          <p:nvPr/>
        </p:nvGrpSpPr>
        <p:grpSpPr>
          <a:xfrm>
            <a:off x="2210996" y="2018511"/>
            <a:ext cx="4722008" cy="2820978"/>
            <a:chOff x="0" y="0"/>
            <a:chExt cx="4722006" cy="2820976"/>
          </a:xfrm>
        </p:grpSpPr>
        <p:sp>
          <p:nvSpPr>
            <p:cNvPr id="155" name="Shape 153"/>
            <p:cNvSpPr/>
            <p:nvPr/>
          </p:nvSpPr>
          <p:spPr>
            <a:xfrm rot="20377632">
              <a:off x="87702" y="750087"/>
              <a:ext cx="4546603" cy="1320802"/>
            </a:xfrm>
            <a:prstGeom prst="rect">
              <a:avLst/>
            </a:prstGeom>
            <a:solidFill>
              <a:srgbClr val="FFFFFF"/>
            </a:solidFill>
            <a:ln w="12700" cap="flat">
              <a:solidFill>
                <a:srgbClr val="000000"/>
              </a:solidFill>
              <a:prstDash val="solid"/>
              <a:round/>
            </a:ln>
            <a:effectLst/>
          </p:spPr>
          <p:txBody>
            <a:bodyPr wrap="square" lIns="45718" tIns="45718" rIns="45718" bIns="45718" numCol="1" anchor="ctr">
              <a:noAutofit/>
            </a:bodyPr>
            <a:lstStyle/>
            <a:p>
              <a:pPr algn="l" defTabSz="457200">
                <a:defRPr sz="1800">
                  <a:latin typeface="Gill Sans"/>
                  <a:ea typeface="Gill Sans"/>
                  <a:cs typeface="Gill Sans"/>
                  <a:sym typeface="Gill Sans"/>
                </a:defRPr>
              </a:pPr>
            </a:p>
          </p:txBody>
        </p:sp>
        <p:sp>
          <p:nvSpPr>
            <p:cNvPr id="156" name="Shape 154"/>
            <p:cNvSpPr txBox="1"/>
            <p:nvPr/>
          </p:nvSpPr>
          <p:spPr>
            <a:xfrm rot="20377632">
              <a:off x="87701" y="1143787"/>
              <a:ext cx="4546603" cy="533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defTabSz="457200">
                <a:defRPr sz="1800">
                  <a:latin typeface="Gill Sans"/>
                  <a:ea typeface="Gill Sans"/>
                  <a:cs typeface="Gill Sans"/>
                  <a:sym typeface="Gill Sans"/>
                </a:defRPr>
              </a:pPr>
              <a:r>
                <a:t>Change this to the </a:t>
              </a:r>
              <a:r>
                <a:rPr>
                  <a:solidFill>
                    <a:srgbClr val="FF0000"/>
                  </a:solidFill>
                </a:rPr>
                <a:t>correct answers</a:t>
              </a:r>
              <a:r>
                <a:t> based on </a:t>
              </a:r>
              <a:r>
                <a:rPr u="sng"/>
                <a:t>your</a:t>
              </a:r>
              <a:r>
                <a:t> Behavior Flowchart</a:t>
              </a:r>
            </a:p>
          </p:txBody>
        </p:sp>
      </p:gr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Shape 157"/>
          <p:cNvSpPr txBox="1"/>
          <p:nvPr>
            <p:ph type="title" idx="4294967295"/>
          </p:nvPr>
        </p:nvSpPr>
        <p:spPr>
          <a:xfrm>
            <a:off x="889000" y="177800"/>
            <a:ext cx="7366000" cy="1714500"/>
          </a:xfrm>
          <a:prstGeom prst="rect">
            <a:avLst/>
          </a:prstGeom>
        </p:spPr>
        <p:txBody>
          <a:bodyPr>
            <a:normAutofit fontScale="100000" lnSpcReduction="0"/>
          </a:bodyPr>
          <a:lstStyle>
            <a:lvl1pPr>
              <a:defRPr>
                <a:latin typeface="Lucida Grande"/>
                <a:ea typeface="Lucida Grande"/>
                <a:cs typeface="Lucida Grande"/>
                <a:sym typeface="Lucida Grande"/>
              </a:defRPr>
            </a:lvl1pPr>
          </a:lstStyle>
          <a:p>
            <a:pPr/>
            <a:r>
              <a:t>Case Study 2</a:t>
            </a:r>
          </a:p>
        </p:txBody>
      </p:sp>
      <p:sp>
        <p:nvSpPr>
          <p:cNvPr id="160" name="Shape 158"/>
          <p:cNvSpPr txBox="1"/>
          <p:nvPr>
            <p:ph type="body" idx="4294967295"/>
          </p:nvPr>
        </p:nvSpPr>
        <p:spPr>
          <a:xfrm>
            <a:off x="889000" y="1943100"/>
            <a:ext cx="8039100" cy="4025900"/>
          </a:xfrm>
          <a:prstGeom prst="rect">
            <a:avLst/>
          </a:prstGeom>
        </p:spPr>
        <p:txBody>
          <a:bodyPr anchor="t"/>
          <a:lstStyle/>
          <a:p>
            <a:pPr>
              <a:lnSpc>
                <a:spcPct val="120000"/>
              </a:lnSpc>
              <a:spcBef>
                <a:spcPts val="1600"/>
              </a:spcBef>
              <a:buClr>
                <a:srgbClr val="000000"/>
              </a:buClr>
              <a:buFontTx/>
              <a:defRPr sz="1800">
                <a:latin typeface="Lucida Grande"/>
                <a:ea typeface="Lucida Grande"/>
                <a:cs typeface="Lucida Grande"/>
                <a:sym typeface="Lucida Grande"/>
              </a:defRPr>
            </a:pPr>
            <a:r>
              <a:t>On Monday, Travis is tardy to class.  Twenty minutes later he is non-compliant.  Wednesday, he is tardy to class again.  Later on that period, he is not in dress code.  Friday, he is tardy again to your class.  You are starting to wonder if it might be you.  The following Tuesday, he is tardy again.  </a:t>
            </a:r>
          </a:p>
          <a:p>
            <a:pPr>
              <a:lnSpc>
                <a:spcPct val="120000"/>
              </a:lnSpc>
              <a:spcBef>
                <a:spcPts val="700"/>
              </a:spcBef>
              <a:buClr>
                <a:srgbClr val="000000"/>
              </a:buClr>
              <a:buFontTx/>
              <a:defRPr sz="1800">
                <a:latin typeface="Lucida Grande"/>
                <a:ea typeface="Lucida Grande"/>
                <a:cs typeface="Lucida Grande"/>
                <a:sym typeface="Lucida Grande"/>
              </a:defRPr>
            </a:pPr>
            <a:r>
              <a:t>What would you do?  What would you say?</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Shape 160"/>
          <p:cNvSpPr txBox="1"/>
          <p:nvPr>
            <p:ph type="title" idx="4294967295"/>
          </p:nvPr>
        </p:nvSpPr>
        <p:spPr>
          <a:xfrm>
            <a:off x="889000" y="177800"/>
            <a:ext cx="7366000" cy="1714500"/>
          </a:xfrm>
          <a:prstGeom prst="rect">
            <a:avLst/>
          </a:prstGeom>
        </p:spPr>
        <p:txBody>
          <a:bodyPr anchor="ctr">
            <a:normAutofit fontScale="100000" lnSpcReduction="0"/>
          </a:bodyPr>
          <a:lstStyle/>
          <a:p>
            <a:pPr/>
            <a:r>
              <a:t>Team of 3-5</a:t>
            </a:r>
          </a:p>
        </p:txBody>
      </p:sp>
      <p:sp>
        <p:nvSpPr>
          <p:cNvPr id="163" name="Shape 161"/>
          <p:cNvSpPr txBox="1"/>
          <p:nvPr>
            <p:ph type="body" idx="4294967295"/>
          </p:nvPr>
        </p:nvSpPr>
        <p:spPr>
          <a:xfrm>
            <a:off x="889000" y="1943100"/>
            <a:ext cx="7366000" cy="4025900"/>
          </a:xfrm>
          <a:prstGeom prst="rect">
            <a:avLst/>
          </a:prstGeom>
        </p:spPr>
        <p:txBody>
          <a:bodyPr anchor="t"/>
          <a:lstStyle/>
          <a:p>
            <a:pPr marL="698500">
              <a:spcBef>
                <a:spcPts val="1600"/>
              </a:spcBef>
            </a:pPr>
            <a:r>
              <a:t>Follow your school’s Behavior Flowchart and discuss how you would intervene with each behavior in Case Study 3.</a:t>
            </a:r>
          </a:p>
          <a:p>
            <a:pPr marL="698500">
              <a:spcBef>
                <a:spcPts val="1600"/>
              </a:spcBef>
            </a:pPr>
            <a:r>
              <a:t>Reconvene as a group and discuss the correct response.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theme/theme1.xml><?xml version="1.0" encoding="utf-8"?>
<a:theme xmlns:a="http://schemas.openxmlformats.org/drawingml/2006/main" xmlns:r="http://schemas.openxmlformats.org/officeDocument/2006/relationships" name="Title &amp; Subtitle">
  <a:themeElements>
    <a:clrScheme name="Title &amp; Subtitle">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Title &amp; Subtitle">
      <a:majorFont>
        <a:latin typeface="Helvetica Neue"/>
        <a:ea typeface="Helvetica Neue"/>
        <a:cs typeface="Helvetica Neue"/>
      </a:majorFont>
      <a:minorFont>
        <a:latin typeface="Helvetica"/>
        <a:ea typeface="Helvetica"/>
        <a:cs typeface="Helvetica"/>
      </a:minorFont>
    </a:fontScheme>
    <a:fmtScheme name="Title &amp; Subtit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itle &amp; Subtitle">
  <a:themeElements>
    <a:clrScheme name="Title &amp; Subtitle">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Title &amp; Subtitle">
      <a:majorFont>
        <a:latin typeface="Helvetica Neue"/>
        <a:ea typeface="Helvetica Neue"/>
        <a:cs typeface="Helvetica Neue"/>
      </a:majorFont>
      <a:minorFont>
        <a:latin typeface="Helvetica"/>
        <a:ea typeface="Helvetica"/>
        <a:cs typeface="Helvetica"/>
      </a:minorFont>
    </a:fontScheme>
    <a:fmtScheme name="Title &amp; Subtit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ctr" defTabSz="914400" rtl="0" fontAlgn="auto" latinLnBrk="0" hangingPunct="0">
          <a:lnSpc>
            <a:spcPct val="100000"/>
          </a:lnSpc>
          <a:spcBef>
            <a:spcPts val="0"/>
          </a:spcBef>
          <a:spcAft>
            <a:spcPts val="0"/>
          </a:spcAft>
          <a:buClrTx/>
          <a:buSzTx/>
          <a:buFontTx/>
          <a:buNone/>
          <a:tabLst/>
          <a:defRPr b="0" baseline="0" cap="none" i="0" spc="0" strike="noStrike" sz="2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